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Maven Pro" pitchFamily="2" charset="77"/>
      <p:regular r:id="rId22"/>
      <p:bold r:id="rId23"/>
    </p:embeddedFont>
    <p:embeddedFont>
      <p:font typeface="Nunito" pitchFamily="2" charset="77"/>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2D5788-B029-451E-B17F-B0403249AFFA}">
  <a:tblStyle styleId="{852D5788-B029-451E-B17F-B0403249AF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5"/>
    <p:restoredTop sz="94662"/>
  </p:normalViewPr>
  <p:slideViewPr>
    <p:cSldViewPr snapToGrid="0">
      <p:cViewPr varScale="1">
        <p:scale>
          <a:sx n="121" d="100"/>
          <a:sy n="121" d="100"/>
        </p:scale>
        <p:origin x="17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Will, and I am with Akash, Karthik, and Justin. We are part of the UCSD Bioengineering Department and are Team 7 of the Senior Design Project. Our project is (state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6d847e8fb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26d847e8fb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26d847e8fb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26d847e8fb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6d847e8fb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26d847e8fb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Akash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6d847e8fb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6d847e8fb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Karthik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26d847e8fb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26d847e8fb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Akash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26d847e8fb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26d847e8fb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Karthik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26d847e8fb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26d847e8f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Akash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6d847e8fb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26d847e8f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Akash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27c43a4b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27c43a4b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6d847e8fb_6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26d847e8fb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6d847e8f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26d847e8f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26d847e8fb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26d847e8f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26d847e8fb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26d847e8fb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6d847e8fb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6d847e8fb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26d847e8fb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26d847e8f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26d847e8f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26d847e8f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Karthik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6d847e8fb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26d847e8fb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6d847e8fb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6d847e8fb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670329"/>
            <a:ext cx="4255500" cy="25116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Team 7: Portable and Inexpensive Fluorescence Imaging for Traumatic Brain Injury Diagnostics</a:t>
            </a:r>
            <a:endParaRPr/>
          </a:p>
        </p:txBody>
      </p:sp>
      <p:sp>
        <p:nvSpPr>
          <p:cNvPr id="278" name="Google Shape;278;p13"/>
          <p:cNvSpPr txBox="1">
            <a:spLocks noGrp="1"/>
          </p:cNvSpPr>
          <p:nvPr>
            <p:ph type="subTitle" idx="1"/>
          </p:nvPr>
        </p:nvSpPr>
        <p:spPr>
          <a:xfrm>
            <a:off x="824000" y="3520100"/>
            <a:ext cx="4255500" cy="695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t>Akash Canjels, William Livingston, Karthik Raj,</a:t>
            </a:r>
            <a:endParaRPr/>
          </a:p>
          <a:p>
            <a:pPr marL="0" lvl="0" indent="0" algn="l" rtl="0">
              <a:spcBef>
                <a:spcPts val="0"/>
              </a:spcBef>
              <a:spcAft>
                <a:spcPts val="0"/>
              </a:spcAft>
              <a:buNone/>
            </a:pPr>
            <a:r>
              <a:rPr lang="en"/>
              <a:t>Justin Yeung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LFA Optimization</a:t>
            </a:r>
            <a:endParaRPr/>
          </a:p>
        </p:txBody>
      </p:sp>
      <p:pic>
        <p:nvPicPr>
          <p:cNvPr id="352" name="Google Shape;352;p22"/>
          <p:cNvPicPr preferRelativeResize="0"/>
          <p:nvPr/>
        </p:nvPicPr>
        <p:blipFill rotWithShape="1">
          <a:blip r:embed="rId3">
            <a:alphaModFix/>
          </a:blip>
          <a:srcRect t="3288"/>
          <a:stretch/>
        </p:blipFill>
        <p:spPr>
          <a:xfrm>
            <a:off x="663175" y="3151752"/>
            <a:ext cx="2034124" cy="1691198"/>
          </a:xfrm>
          <a:prstGeom prst="rect">
            <a:avLst/>
          </a:prstGeom>
          <a:noFill/>
          <a:ln>
            <a:noFill/>
          </a:ln>
        </p:spPr>
      </p:pic>
      <p:pic>
        <p:nvPicPr>
          <p:cNvPr id="353" name="Google Shape;353;p22"/>
          <p:cNvPicPr preferRelativeResize="0"/>
          <p:nvPr/>
        </p:nvPicPr>
        <p:blipFill>
          <a:blip r:embed="rId4">
            <a:alphaModFix/>
          </a:blip>
          <a:stretch>
            <a:fillRect/>
          </a:stretch>
        </p:blipFill>
        <p:spPr>
          <a:xfrm>
            <a:off x="2932250" y="1388975"/>
            <a:ext cx="1920250" cy="1616600"/>
          </a:xfrm>
          <a:prstGeom prst="rect">
            <a:avLst/>
          </a:prstGeom>
          <a:noFill/>
          <a:ln>
            <a:noFill/>
          </a:ln>
        </p:spPr>
      </p:pic>
      <p:pic>
        <p:nvPicPr>
          <p:cNvPr id="354" name="Google Shape;354;p22"/>
          <p:cNvPicPr preferRelativeResize="0"/>
          <p:nvPr/>
        </p:nvPicPr>
        <p:blipFill rotWithShape="1">
          <a:blip r:embed="rId5">
            <a:alphaModFix/>
          </a:blip>
          <a:srcRect t="1941"/>
          <a:stretch/>
        </p:blipFill>
        <p:spPr>
          <a:xfrm>
            <a:off x="5133100" y="3151937"/>
            <a:ext cx="1788626" cy="1904924"/>
          </a:xfrm>
          <a:prstGeom prst="rect">
            <a:avLst/>
          </a:prstGeom>
          <a:noFill/>
          <a:ln>
            <a:noFill/>
          </a:ln>
        </p:spPr>
      </p:pic>
      <p:pic>
        <p:nvPicPr>
          <p:cNvPr id="355" name="Google Shape;355;p22"/>
          <p:cNvPicPr preferRelativeResize="0"/>
          <p:nvPr/>
        </p:nvPicPr>
        <p:blipFill>
          <a:blip r:embed="rId6">
            <a:alphaModFix/>
          </a:blip>
          <a:stretch>
            <a:fillRect/>
          </a:stretch>
        </p:blipFill>
        <p:spPr>
          <a:xfrm>
            <a:off x="7202344" y="0"/>
            <a:ext cx="1559212" cy="5143499"/>
          </a:xfrm>
          <a:prstGeom prst="rect">
            <a:avLst/>
          </a:prstGeom>
          <a:noFill/>
          <a:ln>
            <a:noFill/>
          </a:ln>
        </p:spPr>
      </p:pic>
      <p:sp>
        <p:nvSpPr>
          <p:cNvPr id="356" name="Google Shape;356;p22"/>
          <p:cNvSpPr txBox="1"/>
          <p:nvPr/>
        </p:nvSpPr>
        <p:spPr>
          <a:xfrm>
            <a:off x="569600" y="1366125"/>
            <a:ext cx="17886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sz="1200" b="1">
                <a:solidFill>
                  <a:srgbClr val="434343"/>
                </a:solidFill>
                <a:latin typeface="Maven Pro"/>
                <a:ea typeface="Maven Pro"/>
                <a:cs typeface="Maven Pro"/>
                <a:sym typeface="Maven Pro"/>
              </a:rPr>
              <a:t>Flow Optimization</a:t>
            </a:r>
            <a:endParaRPr sz="1200" b="1">
              <a:solidFill>
                <a:srgbClr val="434343"/>
              </a:solidFill>
              <a:latin typeface="Maven Pro"/>
              <a:ea typeface="Maven Pro"/>
              <a:cs typeface="Maven Pro"/>
              <a:sym typeface="Maven Pro"/>
            </a:endParaRPr>
          </a:p>
          <a:p>
            <a:pPr marL="0" lvl="0" indent="0" algn="ctr" rtl="0">
              <a:spcBef>
                <a:spcPts val="0"/>
              </a:spcBef>
              <a:spcAft>
                <a:spcPts val="0"/>
              </a:spcAft>
              <a:buClr>
                <a:srgbClr val="000000"/>
              </a:buClr>
              <a:buSzPts val="1100"/>
              <a:buFont typeface="Arial"/>
              <a:buNone/>
            </a:pPr>
            <a:r>
              <a:rPr lang="en" sz="1200">
                <a:solidFill>
                  <a:srgbClr val="434343"/>
                </a:solidFill>
                <a:latin typeface="Maven Pro"/>
                <a:ea typeface="Maven Pro"/>
                <a:cs typeface="Maven Pro"/>
                <a:sym typeface="Maven Pro"/>
              </a:rPr>
              <a:t>Ensure absorbent pad is large enough to absorb entire sample to avoid backlog of reagents and excess background. A length of 8mm was used.</a:t>
            </a:r>
            <a:endParaRPr sz="1200">
              <a:solidFill>
                <a:srgbClr val="434343"/>
              </a:solidFill>
              <a:latin typeface="Maven Pro"/>
              <a:ea typeface="Maven Pro"/>
              <a:cs typeface="Maven Pro"/>
              <a:sym typeface="Maven Pro"/>
            </a:endParaRPr>
          </a:p>
        </p:txBody>
      </p:sp>
      <p:sp>
        <p:nvSpPr>
          <p:cNvPr id="357" name="Google Shape;357;p22"/>
          <p:cNvSpPr txBox="1"/>
          <p:nvPr/>
        </p:nvSpPr>
        <p:spPr>
          <a:xfrm>
            <a:off x="2911800" y="3150000"/>
            <a:ext cx="19203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sz="1200" b="1">
                <a:solidFill>
                  <a:srgbClr val="434343"/>
                </a:solidFill>
                <a:latin typeface="Maven Pro"/>
                <a:ea typeface="Maven Pro"/>
                <a:cs typeface="Maven Pro"/>
                <a:sym typeface="Maven Pro"/>
              </a:rPr>
              <a:t>Control Zone</a:t>
            </a:r>
            <a:endParaRPr sz="1200" b="1">
              <a:solidFill>
                <a:srgbClr val="434343"/>
              </a:solidFill>
              <a:latin typeface="Maven Pro"/>
              <a:ea typeface="Maven Pro"/>
              <a:cs typeface="Maven Pro"/>
              <a:sym typeface="Maven Pro"/>
            </a:endParaRPr>
          </a:p>
          <a:p>
            <a:pPr marL="0" lvl="0" indent="0" algn="ctr" rtl="0">
              <a:spcBef>
                <a:spcPts val="0"/>
              </a:spcBef>
              <a:spcAft>
                <a:spcPts val="0"/>
              </a:spcAft>
              <a:buClr>
                <a:srgbClr val="000000"/>
              </a:buClr>
              <a:buSzPts val="1100"/>
              <a:buFont typeface="Arial"/>
              <a:buNone/>
            </a:pPr>
            <a:r>
              <a:rPr lang="en" sz="1200">
                <a:solidFill>
                  <a:srgbClr val="434343"/>
                </a:solidFill>
                <a:latin typeface="Maven Pro"/>
                <a:ea typeface="Maven Pro"/>
                <a:cs typeface="Maven Pro"/>
                <a:sym typeface="Maven Pro"/>
              </a:rPr>
              <a:t>Determine the optimal concentration of BSA-Biotin used in control zone for strong and consistent signal without oversaturation. A concentration of 50 µg/mL was used.</a:t>
            </a:r>
            <a:endParaRPr sz="1200">
              <a:solidFill>
                <a:srgbClr val="434343"/>
              </a:solidFill>
              <a:latin typeface="Maven Pro"/>
              <a:ea typeface="Maven Pro"/>
              <a:cs typeface="Maven Pro"/>
              <a:sym typeface="Maven Pro"/>
            </a:endParaRPr>
          </a:p>
        </p:txBody>
      </p:sp>
      <p:sp>
        <p:nvSpPr>
          <p:cNvPr id="358" name="Google Shape;358;p22"/>
          <p:cNvSpPr txBox="1"/>
          <p:nvPr/>
        </p:nvSpPr>
        <p:spPr>
          <a:xfrm>
            <a:off x="5031125" y="1304813"/>
            <a:ext cx="19926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sz="1200" b="1">
                <a:solidFill>
                  <a:srgbClr val="434343"/>
                </a:solidFill>
                <a:latin typeface="Maven Pro"/>
                <a:ea typeface="Maven Pro"/>
                <a:cs typeface="Maven Pro"/>
                <a:sym typeface="Maven Pro"/>
              </a:rPr>
              <a:t>Binding Time</a:t>
            </a:r>
            <a:endParaRPr sz="1200" b="1">
              <a:solidFill>
                <a:srgbClr val="434343"/>
              </a:solidFill>
              <a:latin typeface="Maven Pro"/>
              <a:ea typeface="Maven Pro"/>
              <a:cs typeface="Maven Pro"/>
              <a:sym typeface="Maven Pro"/>
            </a:endParaRPr>
          </a:p>
          <a:p>
            <a:pPr marL="0" lvl="0" indent="0" algn="ctr" rtl="0">
              <a:spcBef>
                <a:spcPts val="0"/>
              </a:spcBef>
              <a:spcAft>
                <a:spcPts val="0"/>
              </a:spcAft>
              <a:buClr>
                <a:srgbClr val="000000"/>
              </a:buClr>
              <a:buSzPts val="1100"/>
              <a:buFont typeface="Arial"/>
              <a:buNone/>
            </a:pPr>
            <a:r>
              <a:rPr lang="en" sz="1200">
                <a:solidFill>
                  <a:srgbClr val="434343"/>
                </a:solidFill>
                <a:latin typeface="Maven Pro"/>
                <a:ea typeface="Maven Pro"/>
                <a:cs typeface="Maven Pro"/>
                <a:sym typeface="Maven Pro"/>
              </a:rPr>
              <a:t>Determine the optimal pore size and length of nitrocellulose membrane to allow for adequate binding and capture of reagents. Our assay uses a membrane with a flow rate of 105-150s/3cm.</a:t>
            </a:r>
            <a:endParaRPr sz="1200">
              <a:solidFill>
                <a:srgbClr val="434343"/>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LFA Characterization</a:t>
            </a:r>
            <a:endParaRPr/>
          </a:p>
        </p:txBody>
      </p:sp>
      <p:pic>
        <p:nvPicPr>
          <p:cNvPr id="364" name="Google Shape;364;p23"/>
          <p:cNvPicPr preferRelativeResize="0"/>
          <p:nvPr/>
        </p:nvPicPr>
        <p:blipFill>
          <a:blip r:embed="rId3">
            <a:alphaModFix/>
          </a:blip>
          <a:stretch>
            <a:fillRect/>
          </a:stretch>
        </p:blipFill>
        <p:spPr>
          <a:xfrm>
            <a:off x="4195772" y="3241921"/>
            <a:ext cx="3833800" cy="1396754"/>
          </a:xfrm>
          <a:prstGeom prst="rect">
            <a:avLst/>
          </a:prstGeom>
          <a:noFill/>
          <a:ln>
            <a:noFill/>
          </a:ln>
        </p:spPr>
      </p:pic>
      <p:pic>
        <p:nvPicPr>
          <p:cNvPr id="365" name="Google Shape;365;p23"/>
          <p:cNvPicPr preferRelativeResize="0"/>
          <p:nvPr/>
        </p:nvPicPr>
        <p:blipFill>
          <a:blip r:embed="rId4">
            <a:alphaModFix/>
          </a:blip>
          <a:stretch>
            <a:fillRect/>
          </a:stretch>
        </p:blipFill>
        <p:spPr>
          <a:xfrm>
            <a:off x="5857875" y="1006200"/>
            <a:ext cx="2171700" cy="2111375"/>
          </a:xfrm>
          <a:prstGeom prst="rect">
            <a:avLst/>
          </a:prstGeom>
          <a:noFill/>
          <a:ln w="12700" cap="flat" cmpd="sng">
            <a:solidFill>
              <a:srgbClr val="FFFFFF"/>
            </a:solidFill>
            <a:prstDash val="solid"/>
            <a:miter lim="8000"/>
            <a:headEnd type="none" w="sm" len="sm"/>
            <a:tailEnd type="none" w="sm" len="sm"/>
          </a:ln>
        </p:spPr>
      </p:pic>
      <p:pic>
        <p:nvPicPr>
          <p:cNvPr id="366" name="Google Shape;366;p23"/>
          <p:cNvPicPr preferRelativeResize="0"/>
          <p:nvPr/>
        </p:nvPicPr>
        <p:blipFill>
          <a:blip r:embed="rId5">
            <a:alphaModFix/>
          </a:blip>
          <a:stretch>
            <a:fillRect/>
          </a:stretch>
        </p:blipFill>
        <p:spPr>
          <a:xfrm>
            <a:off x="5205575" y="1046750"/>
            <a:ext cx="652300" cy="2030275"/>
          </a:xfrm>
          <a:prstGeom prst="rect">
            <a:avLst/>
          </a:prstGeom>
          <a:noFill/>
          <a:ln>
            <a:noFill/>
          </a:ln>
        </p:spPr>
      </p:pic>
      <p:pic>
        <p:nvPicPr>
          <p:cNvPr id="367" name="Google Shape;367;p23"/>
          <p:cNvPicPr preferRelativeResize="0"/>
          <p:nvPr/>
        </p:nvPicPr>
        <p:blipFill>
          <a:blip r:embed="rId6">
            <a:alphaModFix/>
          </a:blip>
          <a:stretch>
            <a:fillRect/>
          </a:stretch>
        </p:blipFill>
        <p:spPr>
          <a:xfrm>
            <a:off x="642850" y="3165714"/>
            <a:ext cx="3457674" cy="1711962"/>
          </a:xfrm>
          <a:prstGeom prst="rect">
            <a:avLst/>
          </a:prstGeom>
          <a:noFill/>
          <a:ln>
            <a:noFill/>
          </a:ln>
        </p:spPr>
      </p:pic>
      <p:sp>
        <p:nvSpPr>
          <p:cNvPr id="368" name="Google Shape;368;p23"/>
          <p:cNvSpPr txBox="1"/>
          <p:nvPr/>
        </p:nvSpPr>
        <p:spPr>
          <a:xfrm>
            <a:off x="1571625" y="4753850"/>
            <a:ext cx="169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434343"/>
                </a:solidFill>
                <a:latin typeface="Nunito"/>
                <a:ea typeface="Nunito"/>
                <a:cs typeface="Nunito"/>
                <a:sym typeface="Nunito"/>
              </a:rPr>
              <a:t>Made with Biorender</a:t>
            </a:r>
            <a:endParaRPr sz="1200">
              <a:solidFill>
                <a:srgbClr val="434343"/>
              </a:solidFill>
              <a:latin typeface="Nunito"/>
              <a:ea typeface="Nunito"/>
              <a:cs typeface="Nunito"/>
              <a:sym typeface="Nunito"/>
            </a:endParaRPr>
          </a:p>
        </p:txBody>
      </p:sp>
      <p:sp>
        <p:nvSpPr>
          <p:cNvPr id="369" name="Google Shape;369;p23"/>
          <p:cNvSpPr txBox="1"/>
          <p:nvPr/>
        </p:nvSpPr>
        <p:spPr>
          <a:xfrm>
            <a:off x="1333500" y="1495425"/>
            <a:ext cx="34578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Nunito"/>
                <a:ea typeface="Nunito"/>
                <a:cs typeface="Nunito"/>
                <a:sym typeface="Nunito"/>
              </a:rPr>
              <a:t>-ImageJ analysis of LFA strips to quantify signal of control and test in greyscale</a:t>
            </a:r>
            <a:endParaRPr sz="1300">
              <a:latin typeface="Nunito"/>
              <a:ea typeface="Nunito"/>
              <a:cs typeface="Nunito"/>
              <a:sym typeface="Nunito"/>
            </a:endParaRPr>
          </a:p>
          <a:p>
            <a:pPr marL="0" lvl="0" indent="0" algn="l" rtl="0">
              <a:spcBef>
                <a:spcPts val="0"/>
              </a:spcBef>
              <a:spcAft>
                <a:spcPts val="0"/>
              </a:spcAft>
              <a:buNone/>
            </a:pPr>
            <a:r>
              <a:rPr lang="en" sz="1300">
                <a:latin typeface="Nunito"/>
                <a:ea typeface="Nunito"/>
                <a:cs typeface="Nunito"/>
                <a:sym typeface="Nunito"/>
              </a:rPr>
              <a:t>-Tested LFAs using increasing concentration of cleaved analyte</a:t>
            </a:r>
            <a:endParaRPr sz="1300">
              <a:latin typeface="Nunito"/>
              <a:ea typeface="Nunito"/>
              <a:cs typeface="Nunito"/>
              <a:sym typeface="Nunito"/>
            </a:endParaRPr>
          </a:p>
          <a:p>
            <a:pPr marL="0" lvl="0" indent="0" algn="l" rtl="0">
              <a:spcBef>
                <a:spcPts val="0"/>
              </a:spcBef>
              <a:spcAft>
                <a:spcPts val="0"/>
              </a:spcAft>
              <a:buNone/>
            </a:pPr>
            <a:r>
              <a:rPr lang="en" sz="1300">
                <a:latin typeface="Nunito"/>
                <a:ea typeface="Nunito"/>
                <a:cs typeface="Nunito"/>
                <a:sym typeface="Nunito"/>
              </a:rPr>
              <a:t>-Detection range: 20-100 nM</a:t>
            </a:r>
            <a:endParaRPr sz="1300">
              <a:latin typeface="Nunito"/>
              <a:ea typeface="Nunito"/>
              <a:cs typeface="Nunito"/>
              <a:sym typeface="Nunito"/>
            </a:endParaRPr>
          </a:p>
          <a:p>
            <a:pPr marL="0" lvl="0" indent="0" algn="l" rtl="0">
              <a:spcBef>
                <a:spcPts val="0"/>
              </a:spcBef>
              <a:spcAft>
                <a:spcPts val="0"/>
              </a:spcAft>
              <a:buNone/>
            </a:pPr>
            <a:r>
              <a:rPr lang="en" sz="1300">
                <a:latin typeface="Nunito"/>
                <a:ea typeface="Nunito"/>
                <a:cs typeface="Nunito"/>
                <a:sym typeface="Nunito"/>
              </a:rPr>
              <a:t>-Significant signal drop after 100 nM due to competitive binding</a:t>
            </a:r>
            <a:endParaRPr sz="13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4"/>
          <p:cNvSpPr txBox="1">
            <a:spLocks noGrp="1"/>
          </p:cNvSpPr>
          <p:nvPr>
            <p:ph type="title"/>
          </p:nvPr>
        </p:nvSpPr>
        <p:spPr>
          <a:xfrm>
            <a:off x="1291975"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Imaging Setup Design</a:t>
            </a:r>
            <a:endParaRPr/>
          </a:p>
        </p:txBody>
      </p:sp>
      <p:pic>
        <p:nvPicPr>
          <p:cNvPr id="375" name="Google Shape;375;p24"/>
          <p:cNvPicPr preferRelativeResize="0"/>
          <p:nvPr/>
        </p:nvPicPr>
        <p:blipFill rotWithShape="1">
          <a:blip r:embed="rId3">
            <a:alphaModFix/>
          </a:blip>
          <a:srcRect l="11797" t="7962" r="23414" b="28889"/>
          <a:stretch/>
        </p:blipFill>
        <p:spPr>
          <a:xfrm>
            <a:off x="154075" y="1597884"/>
            <a:ext cx="4252375" cy="3108265"/>
          </a:xfrm>
          <a:prstGeom prst="rect">
            <a:avLst/>
          </a:prstGeom>
          <a:noFill/>
          <a:ln>
            <a:noFill/>
          </a:ln>
        </p:spPr>
      </p:pic>
      <p:graphicFrame>
        <p:nvGraphicFramePr>
          <p:cNvPr id="376" name="Google Shape;376;p24"/>
          <p:cNvGraphicFramePr/>
          <p:nvPr/>
        </p:nvGraphicFramePr>
        <p:xfrm>
          <a:off x="4786600" y="1307828"/>
          <a:ext cx="4199475" cy="3413580"/>
        </p:xfrm>
        <a:graphic>
          <a:graphicData uri="http://schemas.openxmlformats.org/drawingml/2006/table">
            <a:tbl>
              <a:tblPr>
                <a:noFill/>
                <a:tableStyleId>{852D5788-B029-451E-B17F-B0403249AFFA}</a:tableStyleId>
              </a:tblPr>
              <a:tblGrid>
                <a:gridCol w="2552750">
                  <a:extLst>
                    <a:ext uri="{9D8B030D-6E8A-4147-A177-3AD203B41FA5}">
                      <a16:colId xmlns:a16="http://schemas.microsoft.com/office/drawing/2014/main" val="20000"/>
                    </a:ext>
                  </a:extLst>
                </a:gridCol>
                <a:gridCol w="1646725">
                  <a:extLst>
                    <a:ext uri="{9D8B030D-6E8A-4147-A177-3AD203B41FA5}">
                      <a16:colId xmlns:a16="http://schemas.microsoft.com/office/drawing/2014/main" val="20001"/>
                    </a:ext>
                  </a:extLst>
                </a:gridCol>
              </a:tblGrid>
              <a:tr h="426700">
                <a:tc>
                  <a:txBody>
                    <a:bodyPr/>
                    <a:lstStyle/>
                    <a:p>
                      <a:pPr marL="0" lvl="0" indent="0" algn="ctr" rtl="0">
                        <a:spcBef>
                          <a:spcPts val="0"/>
                        </a:spcBef>
                        <a:spcAft>
                          <a:spcPts val="0"/>
                        </a:spcAft>
                        <a:buNone/>
                      </a:pPr>
                      <a:r>
                        <a:rPr lang="en" sz="1600"/>
                        <a:t>Components </a:t>
                      </a:r>
                      <a:endParaRPr sz="1600"/>
                    </a:p>
                  </a:txBody>
                  <a:tcPr marL="91425" marR="91425" marT="91425" marB="91425"/>
                </a:tc>
                <a:tc>
                  <a:txBody>
                    <a:bodyPr/>
                    <a:lstStyle/>
                    <a:p>
                      <a:pPr marL="0" lvl="0" indent="0" algn="ctr" rtl="0">
                        <a:spcBef>
                          <a:spcPts val="0"/>
                        </a:spcBef>
                        <a:spcAft>
                          <a:spcPts val="0"/>
                        </a:spcAft>
                        <a:buNone/>
                      </a:pPr>
                      <a:r>
                        <a:rPr lang="en" sz="1600"/>
                        <a:t>Price</a:t>
                      </a:r>
                      <a:endParaRPr sz="1600"/>
                    </a:p>
                  </a:txBody>
                  <a:tcPr marL="91425" marR="91425" marT="91425" marB="91425"/>
                </a:tc>
                <a:extLst>
                  <a:ext uri="{0D108BD9-81ED-4DB2-BD59-A6C34878D82A}">
                    <a16:rowId xmlns:a16="http://schemas.microsoft.com/office/drawing/2014/main" val="10000"/>
                  </a:ext>
                </a:extLst>
              </a:tr>
              <a:tr h="426700">
                <a:tc>
                  <a:txBody>
                    <a:bodyPr/>
                    <a:lstStyle/>
                    <a:p>
                      <a:pPr marL="0" lvl="0" indent="0" algn="l" rtl="0">
                        <a:spcBef>
                          <a:spcPts val="0"/>
                        </a:spcBef>
                        <a:spcAft>
                          <a:spcPts val="0"/>
                        </a:spcAft>
                        <a:buNone/>
                      </a:pPr>
                      <a:r>
                        <a:rPr lang="en" sz="1600"/>
                        <a:t>Raspberry Pi</a:t>
                      </a:r>
                      <a:endParaRPr sz="1600"/>
                    </a:p>
                  </a:txBody>
                  <a:tcPr marL="91425" marR="91425" marT="91425" marB="91425"/>
                </a:tc>
                <a:tc>
                  <a:txBody>
                    <a:bodyPr/>
                    <a:lstStyle/>
                    <a:p>
                      <a:pPr marL="0" lvl="0" indent="0" algn="l" rtl="0">
                        <a:spcBef>
                          <a:spcPts val="0"/>
                        </a:spcBef>
                        <a:spcAft>
                          <a:spcPts val="0"/>
                        </a:spcAft>
                        <a:buNone/>
                      </a:pPr>
                      <a:r>
                        <a:rPr lang="en" sz="1600"/>
                        <a:t>$97</a:t>
                      </a:r>
                      <a:endParaRPr sz="1600"/>
                    </a:p>
                  </a:txBody>
                  <a:tcPr marL="91425" marR="91425" marT="91425" marB="91425"/>
                </a:tc>
                <a:extLst>
                  <a:ext uri="{0D108BD9-81ED-4DB2-BD59-A6C34878D82A}">
                    <a16:rowId xmlns:a16="http://schemas.microsoft.com/office/drawing/2014/main" val="10001"/>
                  </a:ext>
                </a:extLst>
              </a:tr>
              <a:tr h="410525">
                <a:tc>
                  <a:txBody>
                    <a:bodyPr/>
                    <a:lstStyle/>
                    <a:p>
                      <a:pPr marL="0" lvl="0" indent="0" algn="l" rtl="0">
                        <a:spcBef>
                          <a:spcPts val="0"/>
                        </a:spcBef>
                        <a:spcAft>
                          <a:spcPts val="0"/>
                        </a:spcAft>
                        <a:buNone/>
                      </a:pPr>
                      <a:r>
                        <a:rPr lang="en" sz="1600"/>
                        <a:t>Dichroic Filter (495 nm)</a:t>
                      </a:r>
                      <a:endParaRPr sz="1600"/>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 sz="1600">
                          <a:solidFill>
                            <a:srgbClr val="000000"/>
                          </a:solidFill>
                        </a:rPr>
                        <a:t>$165</a:t>
                      </a:r>
                      <a:endParaRPr sz="1600"/>
                    </a:p>
                  </a:txBody>
                  <a:tcPr marL="91425" marR="91425" marT="91425" marB="91425"/>
                </a:tc>
                <a:extLst>
                  <a:ext uri="{0D108BD9-81ED-4DB2-BD59-A6C34878D82A}">
                    <a16:rowId xmlns:a16="http://schemas.microsoft.com/office/drawing/2014/main" val="10002"/>
                  </a:ext>
                </a:extLst>
              </a:tr>
              <a:tr h="426700">
                <a:tc>
                  <a:txBody>
                    <a:bodyPr/>
                    <a:lstStyle/>
                    <a:p>
                      <a:pPr marL="0" lvl="0" indent="0" algn="l" rtl="0">
                        <a:spcBef>
                          <a:spcPts val="0"/>
                        </a:spcBef>
                        <a:spcAft>
                          <a:spcPts val="0"/>
                        </a:spcAft>
                        <a:buNone/>
                      </a:pPr>
                      <a:r>
                        <a:rPr lang="en" sz="1600"/>
                        <a:t>LED (490 nm)</a:t>
                      </a:r>
                      <a:endParaRPr sz="1600"/>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 sz="1600">
                          <a:solidFill>
                            <a:srgbClr val="000000"/>
                          </a:solidFill>
                        </a:rPr>
                        <a:t>$12.24</a:t>
                      </a:r>
                      <a:endParaRPr sz="1600"/>
                    </a:p>
                  </a:txBody>
                  <a:tcPr marL="91425" marR="91425" marT="91425" marB="91425"/>
                </a:tc>
                <a:extLst>
                  <a:ext uri="{0D108BD9-81ED-4DB2-BD59-A6C34878D82A}">
                    <a16:rowId xmlns:a16="http://schemas.microsoft.com/office/drawing/2014/main" val="10003"/>
                  </a:ext>
                </a:extLst>
              </a:tr>
              <a:tr h="426700">
                <a:tc>
                  <a:txBody>
                    <a:bodyPr/>
                    <a:lstStyle/>
                    <a:p>
                      <a:pPr marL="0" lvl="0" indent="0" algn="l" rtl="0">
                        <a:spcBef>
                          <a:spcPts val="0"/>
                        </a:spcBef>
                        <a:spcAft>
                          <a:spcPts val="0"/>
                        </a:spcAft>
                        <a:buNone/>
                      </a:pPr>
                      <a:r>
                        <a:rPr lang="en" sz="1600"/>
                        <a:t>Camera</a:t>
                      </a:r>
                      <a:endParaRPr sz="1600"/>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 sz="1600">
                          <a:solidFill>
                            <a:srgbClr val="000000"/>
                          </a:solidFill>
                        </a:rPr>
                        <a:t>$16.99</a:t>
                      </a:r>
                      <a:endParaRPr sz="1600"/>
                    </a:p>
                  </a:txBody>
                  <a:tcPr marL="91425" marR="91425" marT="91425" marB="91425"/>
                </a:tc>
                <a:extLst>
                  <a:ext uri="{0D108BD9-81ED-4DB2-BD59-A6C34878D82A}">
                    <a16:rowId xmlns:a16="http://schemas.microsoft.com/office/drawing/2014/main" val="10004"/>
                  </a:ext>
                </a:extLst>
              </a:tr>
              <a:tr h="410400">
                <a:tc>
                  <a:txBody>
                    <a:bodyPr/>
                    <a:lstStyle/>
                    <a:p>
                      <a:pPr marL="0" lvl="0" indent="0" algn="l" rtl="0">
                        <a:spcBef>
                          <a:spcPts val="0"/>
                        </a:spcBef>
                        <a:spcAft>
                          <a:spcPts val="0"/>
                        </a:spcAft>
                        <a:buNone/>
                      </a:pPr>
                      <a:r>
                        <a:rPr lang="en" sz="1600"/>
                        <a:t>Wiring &amp; 3D Printed Parts</a:t>
                      </a:r>
                      <a:endParaRPr sz="1600"/>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 sz="1600">
                          <a:solidFill>
                            <a:srgbClr val="000000"/>
                          </a:solidFill>
                        </a:rPr>
                        <a:t>$15</a:t>
                      </a:r>
                      <a:endParaRPr sz="1600"/>
                    </a:p>
                  </a:txBody>
                  <a:tcPr marL="91425" marR="91425" marT="91425" marB="91425"/>
                </a:tc>
                <a:extLst>
                  <a:ext uri="{0D108BD9-81ED-4DB2-BD59-A6C34878D82A}">
                    <a16:rowId xmlns:a16="http://schemas.microsoft.com/office/drawing/2014/main" val="10005"/>
                  </a:ext>
                </a:extLst>
              </a:tr>
              <a:tr h="426700">
                <a:tc>
                  <a:txBody>
                    <a:bodyPr/>
                    <a:lstStyle/>
                    <a:p>
                      <a:pPr marL="0" lvl="0" indent="0" algn="l" rtl="0">
                        <a:spcBef>
                          <a:spcPts val="0"/>
                        </a:spcBef>
                        <a:spcAft>
                          <a:spcPts val="0"/>
                        </a:spcAft>
                        <a:buNone/>
                      </a:pPr>
                      <a:r>
                        <a:rPr lang="en" sz="1600"/>
                        <a:t>Acrylic Sheets for Box</a:t>
                      </a:r>
                      <a:endParaRPr sz="1600"/>
                    </a:p>
                  </a:txBody>
                  <a:tcPr marL="91425" marR="91425" marT="91425" marB="91425"/>
                </a:tc>
                <a:tc>
                  <a:txBody>
                    <a:bodyPr/>
                    <a:lstStyle/>
                    <a:p>
                      <a:pPr marL="0" lvl="0" indent="0" algn="l" rtl="0">
                        <a:spcBef>
                          <a:spcPts val="0"/>
                        </a:spcBef>
                        <a:spcAft>
                          <a:spcPts val="0"/>
                        </a:spcAft>
                        <a:buNone/>
                      </a:pPr>
                      <a:r>
                        <a:rPr lang="en" sz="1600"/>
                        <a:t>$46.20</a:t>
                      </a:r>
                      <a:endParaRPr sz="1600"/>
                    </a:p>
                  </a:txBody>
                  <a:tcPr marL="91425" marR="91425" marT="91425" marB="91425"/>
                </a:tc>
                <a:extLst>
                  <a:ext uri="{0D108BD9-81ED-4DB2-BD59-A6C34878D82A}">
                    <a16:rowId xmlns:a16="http://schemas.microsoft.com/office/drawing/2014/main" val="10006"/>
                  </a:ext>
                </a:extLst>
              </a:tr>
              <a:tr h="426700">
                <a:tc>
                  <a:txBody>
                    <a:bodyPr/>
                    <a:lstStyle/>
                    <a:p>
                      <a:pPr marL="0" lvl="0" indent="0" algn="l" rtl="0">
                        <a:spcBef>
                          <a:spcPts val="0"/>
                        </a:spcBef>
                        <a:spcAft>
                          <a:spcPts val="0"/>
                        </a:spcAft>
                        <a:buNone/>
                      </a:pPr>
                      <a:endParaRPr sz="1600"/>
                    </a:p>
                  </a:txBody>
                  <a:tcPr marL="91425" marR="91425" marT="91425" marB="91425"/>
                </a:tc>
                <a:tc>
                  <a:txBody>
                    <a:bodyPr/>
                    <a:lstStyle/>
                    <a:p>
                      <a:pPr marL="0" lvl="0" indent="0" algn="l" rtl="0">
                        <a:spcBef>
                          <a:spcPts val="0"/>
                        </a:spcBef>
                        <a:spcAft>
                          <a:spcPts val="0"/>
                        </a:spcAft>
                        <a:buNone/>
                      </a:pPr>
                      <a:r>
                        <a:rPr lang="en" sz="1600"/>
                        <a:t>Total: $352.43</a:t>
                      </a:r>
                      <a:endParaRPr sz="160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5"/>
          <p:cNvSpPr txBox="1">
            <a:spLocks noGrp="1"/>
          </p:cNvSpPr>
          <p:nvPr>
            <p:ph type="title"/>
          </p:nvPr>
        </p:nvSpPr>
        <p:spPr>
          <a:xfrm>
            <a:off x="1332625" y="4330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Raspberry PI Code</a:t>
            </a:r>
            <a:endParaRPr/>
          </a:p>
        </p:txBody>
      </p:sp>
      <p:pic>
        <p:nvPicPr>
          <p:cNvPr id="3" name="Picture 2" descr="A screenshot of a computer program&#10;&#10;Description automatically generated">
            <a:extLst>
              <a:ext uri="{FF2B5EF4-FFF2-40B4-BE49-F238E27FC236}">
                <a16:creationId xmlns:a16="http://schemas.microsoft.com/office/drawing/2014/main" id="{C4CE9ACB-B8AB-F0A0-2D5B-76EB90BB43F4}"/>
              </a:ext>
            </a:extLst>
          </p:cNvPr>
          <p:cNvPicPr>
            <a:picLocks noChangeAspect="1"/>
          </p:cNvPicPr>
          <p:nvPr/>
        </p:nvPicPr>
        <p:blipFill>
          <a:blip r:embed="rId3"/>
          <a:stretch>
            <a:fillRect/>
          </a:stretch>
        </p:blipFill>
        <p:spPr>
          <a:xfrm>
            <a:off x="1439917" y="924730"/>
            <a:ext cx="6484882" cy="41305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Imaging Setup Optimizations</a:t>
            </a:r>
            <a:endParaRPr/>
          </a:p>
        </p:txBody>
      </p:sp>
      <p:sp>
        <p:nvSpPr>
          <p:cNvPr id="389" name="Google Shape;389;p26"/>
          <p:cNvSpPr txBox="1"/>
          <p:nvPr/>
        </p:nvSpPr>
        <p:spPr>
          <a:xfrm>
            <a:off x="213125" y="1490650"/>
            <a:ext cx="6278400" cy="24012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Nunito"/>
              <a:buAutoNum type="arabicPeriod"/>
            </a:pPr>
            <a:r>
              <a:rPr lang="en" sz="1700">
                <a:latin typeface="Nunito"/>
                <a:ea typeface="Nunito"/>
                <a:cs typeface="Nunito"/>
                <a:sym typeface="Nunito"/>
              </a:rPr>
              <a:t>Moved Camera &amp; LED closer to LFA Stage</a:t>
            </a:r>
            <a:endParaRPr sz="1700">
              <a:latin typeface="Nunito"/>
              <a:ea typeface="Nunito"/>
              <a:cs typeface="Nunito"/>
              <a:sym typeface="Nunito"/>
            </a:endParaRPr>
          </a:p>
          <a:p>
            <a:pPr marL="457200" lvl="0" indent="-336550" algn="l" rtl="0">
              <a:spcBef>
                <a:spcPts val="1000"/>
              </a:spcBef>
              <a:spcAft>
                <a:spcPts val="0"/>
              </a:spcAft>
              <a:buSzPts val="1700"/>
              <a:buFont typeface="Nunito"/>
              <a:buAutoNum type="arabicPeriod"/>
            </a:pPr>
            <a:r>
              <a:rPr lang="en" sz="1700">
                <a:latin typeface="Nunito"/>
                <a:ea typeface="Nunito"/>
                <a:cs typeface="Nunito"/>
                <a:sym typeface="Nunito"/>
              </a:rPr>
              <a:t>Added tape directly below lense edge to prevent some glare on camera</a:t>
            </a:r>
            <a:endParaRPr sz="1700">
              <a:latin typeface="Nunito"/>
              <a:ea typeface="Nunito"/>
              <a:cs typeface="Nunito"/>
              <a:sym typeface="Nunito"/>
            </a:endParaRPr>
          </a:p>
          <a:p>
            <a:pPr marL="457200" lvl="0" indent="-336550" algn="l" rtl="0">
              <a:spcBef>
                <a:spcPts val="1000"/>
              </a:spcBef>
              <a:spcAft>
                <a:spcPts val="0"/>
              </a:spcAft>
              <a:buSzPts val="1700"/>
              <a:buFont typeface="Nunito"/>
              <a:buAutoNum type="arabicPeriod"/>
            </a:pPr>
            <a:r>
              <a:rPr lang="en" sz="1700">
                <a:latin typeface="Nunito"/>
                <a:ea typeface="Nunito"/>
                <a:cs typeface="Nunito"/>
                <a:sym typeface="Nunito"/>
              </a:rPr>
              <a:t>Placed tube around camera to prevent ambient light from LED affecting camera’s perception of emission</a:t>
            </a:r>
            <a:endParaRPr sz="1700">
              <a:latin typeface="Nunito"/>
              <a:ea typeface="Nunito"/>
              <a:cs typeface="Nunito"/>
              <a:sym typeface="Nunito"/>
            </a:endParaRPr>
          </a:p>
          <a:p>
            <a:pPr marL="457200" lvl="0" indent="-336550" algn="l" rtl="0">
              <a:spcBef>
                <a:spcPts val="1000"/>
              </a:spcBef>
              <a:spcAft>
                <a:spcPts val="1000"/>
              </a:spcAft>
              <a:buSzPts val="1700"/>
              <a:buFont typeface="Nunito"/>
              <a:buAutoNum type="arabicPeriod"/>
            </a:pPr>
            <a:r>
              <a:rPr lang="en" sz="1700">
                <a:latin typeface="Nunito"/>
                <a:ea typeface="Nunito"/>
                <a:cs typeface="Nunito"/>
                <a:sym typeface="Nunito"/>
              </a:rPr>
              <a:t>Identified position in which stage is most aligned with camera allowing for max capture of fluorophore emission</a:t>
            </a:r>
            <a:endParaRPr sz="1700">
              <a:latin typeface="Nunito"/>
              <a:ea typeface="Nunito"/>
              <a:cs typeface="Nunito"/>
              <a:sym typeface="Nunito"/>
            </a:endParaRPr>
          </a:p>
        </p:txBody>
      </p:sp>
      <p:pic>
        <p:nvPicPr>
          <p:cNvPr id="390" name="Google Shape;390;p26"/>
          <p:cNvPicPr preferRelativeResize="0"/>
          <p:nvPr/>
        </p:nvPicPr>
        <p:blipFill rotWithShape="1">
          <a:blip r:embed="rId3">
            <a:alphaModFix/>
          </a:blip>
          <a:srcRect l="16867" t="30068" b="14588"/>
          <a:stretch/>
        </p:blipFill>
        <p:spPr>
          <a:xfrm>
            <a:off x="6468237" y="1419525"/>
            <a:ext cx="2596162" cy="30985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7"/>
          <p:cNvSpPr txBox="1">
            <a:spLocks noGrp="1"/>
          </p:cNvSpPr>
          <p:nvPr>
            <p:ph type="body" idx="1"/>
          </p:nvPr>
        </p:nvSpPr>
        <p:spPr>
          <a:xfrm>
            <a:off x="1303800" y="4255175"/>
            <a:ext cx="5843100" cy="5349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2200"/>
              <a:t>Before &amp; After Optimizations were Implemented</a:t>
            </a:r>
            <a:endParaRPr sz="2200"/>
          </a:p>
        </p:txBody>
      </p:sp>
      <p:pic>
        <p:nvPicPr>
          <p:cNvPr id="396" name="Google Shape;396;p27"/>
          <p:cNvPicPr preferRelativeResize="0"/>
          <p:nvPr/>
        </p:nvPicPr>
        <p:blipFill>
          <a:blip r:embed="rId3">
            <a:alphaModFix/>
          </a:blip>
          <a:stretch>
            <a:fillRect/>
          </a:stretch>
        </p:blipFill>
        <p:spPr>
          <a:xfrm>
            <a:off x="1673575" y="69725"/>
            <a:ext cx="2209025" cy="4062400"/>
          </a:xfrm>
          <a:prstGeom prst="rect">
            <a:avLst/>
          </a:prstGeom>
          <a:noFill/>
          <a:ln>
            <a:noFill/>
          </a:ln>
        </p:spPr>
      </p:pic>
      <p:pic>
        <p:nvPicPr>
          <p:cNvPr id="397" name="Google Shape;397;p27"/>
          <p:cNvPicPr preferRelativeResize="0"/>
          <p:nvPr/>
        </p:nvPicPr>
        <p:blipFill>
          <a:blip r:embed="rId4">
            <a:alphaModFix/>
          </a:blip>
          <a:stretch>
            <a:fillRect/>
          </a:stretch>
        </p:blipFill>
        <p:spPr>
          <a:xfrm>
            <a:off x="4609900" y="96050"/>
            <a:ext cx="2209026" cy="4036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Summary/Discussion</a:t>
            </a:r>
            <a:endParaRPr/>
          </a:p>
        </p:txBody>
      </p:sp>
      <p:sp>
        <p:nvSpPr>
          <p:cNvPr id="403" name="Google Shape;403;p28"/>
          <p:cNvSpPr txBox="1">
            <a:spLocks noGrp="1"/>
          </p:cNvSpPr>
          <p:nvPr>
            <p:ph type="body" idx="1"/>
          </p:nvPr>
        </p:nvSpPr>
        <p:spPr>
          <a:xfrm>
            <a:off x="1303800" y="1503275"/>
            <a:ext cx="7030500" cy="304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LFA:</a:t>
            </a:r>
            <a:endParaRPr/>
          </a:p>
          <a:p>
            <a:pPr marL="457200" lvl="0" indent="-311150" algn="l" rtl="0">
              <a:spcBef>
                <a:spcPts val="1200"/>
              </a:spcBef>
              <a:spcAft>
                <a:spcPts val="0"/>
              </a:spcAft>
              <a:buSzPts val="1300"/>
              <a:buChar char="-"/>
            </a:pPr>
            <a:r>
              <a:rPr lang="en"/>
              <a:t>Limit Of Detection: 20nM</a:t>
            </a:r>
            <a:endParaRPr/>
          </a:p>
          <a:p>
            <a:pPr marL="457200" lvl="0" indent="-311150" algn="l" rtl="0">
              <a:spcBef>
                <a:spcPts val="0"/>
              </a:spcBef>
              <a:spcAft>
                <a:spcPts val="0"/>
              </a:spcAft>
              <a:buSzPts val="1300"/>
              <a:buChar char="-"/>
            </a:pPr>
            <a:r>
              <a:rPr lang="en"/>
              <a:t>Detection range: 20-100nM</a:t>
            </a:r>
            <a:endParaRPr/>
          </a:p>
          <a:p>
            <a:pPr marL="457200" lvl="0" indent="-311150" algn="l" rtl="0">
              <a:spcBef>
                <a:spcPts val="0"/>
              </a:spcBef>
              <a:spcAft>
                <a:spcPts val="0"/>
              </a:spcAft>
              <a:buSzPts val="1300"/>
              <a:buChar char="-"/>
            </a:pPr>
            <a:r>
              <a:rPr lang="en"/>
              <a:t>Window is relatively narrow, only spans 1 order of magnitude, wider range of detection is desirable</a:t>
            </a:r>
            <a:endParaRPr/>
          </a:p>
          <a:p>
            <a:pPr marL="0" lvl="0" indent="0" algn="l" rtl="0">
              <a:spcBef>
                <a:spcPts val="1200"/>
              </a:spcBef>
              <a:spcAft>
                <a:spcPts val="0"/>
              </a:spcAft>
              <a:buNone/>
            </a:pPr>
            <a:r>
              <a:rPr lang="en"/>
              <a:t>Imaging Device: </a:t>
            </a:r>
            <a:endParaRPr/>
          </a:p>
          <a:p>
            <a:pPr marL="457200" lvl="0" indent="-311150" algn="l" rtl="0">
              <a:spcBef>
                <a:spcPts val="1200"/>
              </a:spcBef>
              <a:spcAft>
                <a:spcPts val="0"/>
              </a:spcAft>
              <a:buSzPts val="1300"/>
              <a:buChar char="-"/>
            </a:pPr>
            <a:r>
              <a:rPr lang="en"/>
              <a:t>Modeled, created, and programmed the imaging device</a:t>
            </a:r>
            <a:endParaRPr/>
          </a:p>
          <a:p>
            <a:pPr marL="457200" lvl="0" indent="-311150" algn="l" rtl="0">
              <a:spcBef>
                <a:spcPts val="0"/>
              </a:spcBef>
              <a:spcAft>
                <a:spcPts val="0"/>
              </a:spcAft>
              <a:buSzPts val="1300"/>
              <a:buChar char="-"/>
            </a:pPr>
            <a:r>
              <a:rPr lang="en"/>
              <a:t>Detects fluorescence on bright LFAs</a:t>
            </a:r>
            <a:endParaRPr/>
          </a:p>
          <a:p>
            <a:pPr marL="457200" lvl="0" indent="-311150" algn="l" rtl="0">
              <a:spcBef>
                <a:spcPts val="0"/>
              </a:spcBef>
              <a:spcAft>
                <a:spcPts val="0"/>
              </a:spcAft>
              <a:buSzPts val="1300"/>
              <a:buChar char="-"/>
            </a:pPr>
            <a:r>
              <a:rPr lang="en"/>
              <a:t>Can use smartphones to take &amp; access photos from PI</a:t>
            </a:r>
            <a:endParaRPr/>
          </a:p>
          <a:p>
            <a:pPr marL="457200" lvl="0" indent="-311150" algn="l" rtl="0">
              <a:spcBef>
                <a:spcPts val="0"/>
              </a:spcBef>
              <a:spcAft>
                <a:spcPts val="0"/>
              </a:spcAft>
              <a:buSzPts val="1300"/>
              <a:buChar char="-"/>
            </a:pPr>
            <a:r>
              <a:rPr lang="en"/>
              <a:t>Is prepared to multiplex both 495 and 770 nm fluorophores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Directions</a:t>
            </a:r>
            <a:endParaRPr/>
          </a:p>
        </p:txBody>
      </p:sp>
      <p:sp>
        <p:nvSpPr>
          <p:cNvPr id="409" name="Google Shape;409;p29"/>
          <p:cNvSpPr txBox="1">
            <a:spLocks noGrp="1"/>
          </p:cNvSpPr>
          <p:nvPr>
            <p:ph type="body" idx="1"/>
          </p:nvPr>
        </p:nvSpPr>
        <p:spPr>
          <a:xfrm>
            <a:off x="1217525" y="1464700"/>
            <a:ext cx="4483500" cy="2541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Further characterizing and optimizing LFA/Imaging device with each other</a:t>
            </a:r>
            <a:endParaRPr sz="1500"/>
          </a:p>
          <a:p>
            <a:pPr marL="914400" lvl="1" indent="-311150" algn="l" rtl="0">
              <a:spcBef>
                <a:spcPts val="0"/>
              </a:spcBef>
              <a:spcAft>
                <a:spcPts val="0"/>
              </a:spcAft>
              <a:buSzPts val="1300"/>
              <a:buChar char="-"/>
            </a:pPr>
            <a:r>
              <a:rPr lang="en" sz="1300"/>
              <a:t>LOD and detection range characterization</a:t>
            </a:r>
            <a:endParaRPr sz="1300"/>
          </a:p>
          <a:p>
            <a:pPr marL="457200" lvl="0" indent="-323850" algn="l" rtl="0">
              <a:spcBef>
                <a:spcPts val="0"/>
              </a:spcBef>
              <a:spcAft>
                <a:spcPts val="0"/>
              </a:spcAft>
              <a:buSzPts val="1500"/>
              <a:buChar char="-"/>
            </a:pPr>
            <a:r>
              <a:rPr lang="en" sz="1500"/>
              <a:t>Automate the imaging analysis</a:t>
            </a:r>
            <a:endParaRPr sz="1500"/>
          </a:p>
          <a:p>
            <a:pPr marL="914400" lvl="1" indent="-311150" algn="l" rtl="0">
              <a:spcBef>
                <a:spcPts val="0"/>
              </a:spcBef>
              <a:spcAft>
                <a:spcPts val="0"/>
              </a:spcAft>
              <a:buSzPts val="1300"/>
              <a:buChar char="-"/>
            </a:pPr>
            <a:r>
              <a:rPr lang="en" sz="1300"/>
              <a:t>Create python script to not only capture image, but analyze image with few inputs from the user</a:t>
            </a:r>
            <a:endParaRPr sz="1300"/>
          </a:p>
          <a:p>
            <a:pPr marL="457200" lvl="0" indent="-323850" algn="l" rtl="0">
              <a:spcBef>
                <a:spcPts val="0"/>
              </a:spcBef>
              <a:spcAft>
                <a:spcPts val="0"/>
              </a:spcAft>
              <a:buSzPts val="1500"/>
              <a:buChar char="-"/>
            </a:pPr>
            <a:r>
              <a:rPr lang="en" sz="1500"/>
              <a:t>Multiplex the LFA with other proteases/biomarkers</a:t>
            </a:r>
            <a:endParaRPr sz="1500"/>
          </a:p>
        </p:txBody>
      </p:sp>
      <p:pic>
        <p:nvPicPr>
          <p:cNvPr id="410" name="Google Shape;410;p29"/>
          <p:cNvPicPr preferRelativeResize="0"/>
          <p:nvPr/>
        </p:nvPicPr>
        <p:blipFill>
          <a:blip r:embed="rId3">
            <a:alphaModFix/>
          </a:blip>
          <a:stretch>
            <a:fillRect/>
          </a:stretch>
        </p:blipFill>
        <p:spPr>
          <a:xfrm>
            <a:off x="6223351" y="1373802"/>
            <a:ext cx="1971175" cy="2632500"/>
          </a:xfrm>
          <a:prstGeom prst="rect">
            <a:avLst/>
          </a:prstGeom>
          <a:noFill/>
          <a:ln>
            <a:noFill/>
          </a:ln>
        </p:spPr>
      </p:pic>
      <p:sp>
        <p:nvSpPr>
          <p:cNvPr id="411" name="Google Shape;411;p29"/>
          <p:cNvSpPr txBox="1"/>
          <p:nvPr/>
        </p:nvSpPr>
        <p:spPr>
          <a:xfrm>
            <a:off x="5381925" y="4006300"/>
            <a:ext cx="3654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434343"/>
                </a:solidFill>
                <a:latin typeface="Nunito"/>
                <a:ea typeface="Nunito"/>
                <a:cs typeface="Nunito"/>
                <a:sym typeface="Nunito"/>
              </a:rPr>
              <a:t>Anfossi et al, Biosensors 2019</a:t>
            </a:r>
            <a:endParaRPr sz="1300">
              <a:solidFill>
                <a:srgbClr val="434343"/>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Acknowledgements</a:t>
            </a:r>
            <a:endParaRPr/>
          </a:p>
        </p:txBody>
      </p:sp>
      <p:sp>
        <p:nvSpPr>
          <p:cNvPr id="417" name="Google Shape;417;p30"/>
          <p:cNvSpPr txBox="1">
            <a:spLocks noGrp="1"/>
          </p:cNvSpPr>
          <p:nvPr>
            <p:ph type="body" idx="1"/>
          </p:nvPr>
        </p:nvSpPr>
        <p:spPr>
          <a:xfrm>
            <a:off x="627250" y="1990050"/>
            <a:ext cx="7707000" cy="1191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would like to thank Dr. Kwon and Julia Kudryashev for their guidance and Dr. Wheeler, Anahid Foroughishafiei, and the other TAs for their continued support throughout the course of this project.</a:t>
            </a:r>
            <a:endParaRPr/>
          </a:p>
        </p:txBody>
      </p:sp>
      <p:pic>
        <p:nvPicPr>
          <p:cNvPr id="418" name="Google Shape;418;p30"/>
          <p:cNvPicPr preferRelativeResize="0"/>
          <p:nvPr/>
        </p:nvPicPr>
        <p:blipFill>
          <a:blip r:embed="rId3">
            <a:alphaModFix/>
          </a:blip>
          <a:stretch>
            <a:fillRect/>
          </a:stretch>
        </p:blipFill>
        <p:spPr>
          <a:xfrm>
            <a:off x="490386" y="3112264"/>
            <a:ext cx="4081603" cy="1068075"/>
          </a:xfrm>
          <a:prstGeom prst="rect">
            <a:avLst/>
          </a:prstGeom>
          <a:noFill/>
          <a:ln>
            <a:noFill/>
          </a:ln>
        </p:spPr>
      </p:pic>
      <p:pic>
        <p:nvPicPr>
          <p:cNvPr id="419" name="Google Shape;419;p30"/>
          <p:cNvPicPr preferRelativeResize="0"/>
          <p:nvPr/>
        </p:nvPicPr>
        <p:blipFill>
          <a:blip r:embed="rId4">
            <a:alphaModFix/>
          </a:blip>
          <a:stretch>
            <a:fillRect/>
          </a:stretch>
        </p:blipFill>
        <p:spPr>
          <a:xfrm>
            <a:off x="4467180" y="3234813"/>
            <a:ext cx="4676815" cy="99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5564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Traumatic Brain Injury (TBI) Background </a:t>
            </a:r>
            <a:endParaRPr/>
          </a:p>
        </p:txBody>
      </p:sp>
      <p:sp>
        <p:nvSpPr>
          <p:cNvPr id="284" name="Google Shape;284;p14"/>
          <p:cNvSpPr txBox="1">
            <a:spLocks noGrp="1"/>
          </p:cNvSpPr>
          <p:nvPr>
            <p:ph type="body" idx="1"/>
          </p:nvPr>
        </p:nvSpPr>
        <p:spPr>
          <a:xfrm>
            <a:off x="1330350" y="1690800"/>
            <a:ext cx="38727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Sudden injury to the body or brain that leads to brain damage </a:t>
            </a:r>
            <a:endParaRPr/>
          </a:p>
          <a:p>
            <a:pPr marL="914400" lvl="1" indent="-311150" algn="l" rtl="0">
              <a:spcBef>
                <a:spcPts val="0"/>
              </a:spcBef>
              <a:spcAft>
                <a:spcPts val="0"/>
              </a:spcAft>
              <a:buSzPts val="1300"/>
              <a:buChar char="-"/>
            </a:pPr>
            <a:r>
              <a:rPr lang="en" sz="1300"/>
              <a:t>Types include contusion, concussion, penetrating injury, and anoxic injury</a:t>
            </a:r>
            <a:endParaRPr sz="1300"/>
          </a:p>
          <a:p>
            <a:pPr marL="457200" lvl="0" indent="-311150" algn="l" rtl="0">
              <a:spcBef>
                <a:spcPts val="0"/>
              </a:spcBef>
              <a:spcAft>
                <a:spcPts val="0"/>
              </a:spcAft>
              <a:buSzPts val="1300"/>
              <a:buChar char="-"/>
            </a:pPr>
            <a:r>
              <a:rPr lang="en"/>
              <a:t>Affects 1.5 million Americans annually (70 million worldwide)</a:t>
            </a:r>
            <a:endParaRPr/>
          </a:p>
          <a:p>
            <a:pPr marL="457200" lvl="0" indent="-311150" algn="l" rtl="0">
              <a:spcBef>
                <a:spcPts val="0"/>
              </a:spcBef>
              <a:spcAft>
                <a:spcPts val="0"/>
              </a:spcAft>
              <a:buSzPts val="1300"/>
              <a:buChar char="-"/>
            </a:pPr>
            <a:r>
              <a:rPr lang="en"/>
              <a:t>30 years of clinical trials, still no therapies that provide long-term benefits to brain health</a:t>
            </a:r>
            <a:endParaRPr/>
          </a:p>
        </p:txBody>
      </p:sp>
      <p:pic>
        <p:nvPicPr>
          <p:cNvPr id="285" name="Google Shape;285;p14"/>
          <p:cNvPicPr preferRelativeResize="0"/>
          <p:nvPr/>
        </p:nvPicPr>
        <p:blipFill>
          <a:blip r:embed="rId3">
            <a:alphaModFix/>
          </a:blip>
          <a:stretch>
            <a:fillRect/>
          </a:stretch>
        </p:blipFill>
        <p:spPr>
          <a:xfrm>
            <a:off x="5654325" y="1690800"/>
            <a:ext cx="2543175" cy="247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303800" y="598575"/>
            <a:ext cx="75564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TBI Diagnosis Methods</a:t>
            </a:r>
            <a:endParaRPr/>
          </a:p>
        </p:txBody>
      </p:sp>
      <p:sp>
        <p:nvSpPr>
          <p:cNvPr id="291" name="Google Shape;291;p15"/>
          <p:cNvSpPr txBox="1">
            <a:spLocks noGrp="1"/>
          </p:cNvSpPr>
          <p:nvPr>
            <p:ph type="body" idx="1"/>
          </p:nvPr>
        </p:nvSpPr>
        <p:spPr>
          <a:xfrm>
            <a:off x="1184325" y="1597875"/>
            <a:ext cx="40854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CT scan/MRI</a:t>
            </a:r>
            <a:endParaRPr/>
          </a:p>
          <a:p>
            <a:pPr marL="914400" lvl="1" indent="-311150" algn="l" rtl="0">
              <a:spcBef>
                <a:spcPts val="0"/>
              </a:spcBef>
              <a:spcAft>
                <a:spcPts val="0"/>
              </a:spcAft>
              <a:buSzPts val="1300"/>
              <a:buChar char="-"/>
            </a:pPr>
            <a:r>
              <a:rPr lang="en" sz="1300"/>
              <a:t>Medical imaging, industry standard</a:t>
            </a:r>
            <a:endParaRPr sz="1300"/>
          </a:p>
          <a:p>
            <a:pPr marL="914400" lvl="1" indent="-311150" algn="l" rtl="0">
              <a:spcBef>
                <a:spcPts val="0"/>
              </a:spcBef>
              <a:spcAft>
                <a:spcPts val="0"/>
              </a:spcAft>
              <a:buSzPts val="1300"/>
              <a:buChar char="-"/>
            </a:pPr>
            <a:r>
              <a:rPr lang="en" sz="1300"/>
              <a:t>Time-intensive, immobile</a:t>
            </a:r>
            <a:endParaRPr sz="1300"/>
          </a:p>
          <a:p>
            <a:pPr marL="457200" lvl="0" indent="-311150" algn="l" rtl="0">
              <a:spcBef>
                <a:spcPts val="0"/>
              </a:spcBef>
              <a:spcAft>
                <a:spcPts val="0"/>
              </a:spcAft>
              <a:buSzPts val="1300"/>
              <a:buChar char="-"/>
            </a:pPr>
            <a:r>
              <a:rPr lang="en"/>
              <a:t>Glasgow Coma Scale</a:t>
            </a:r>
            <a:endParaRPr/>
          </a:p>
          <a:p>
            <a:pPr marL="914400" lvl="1" indent="-311150" algn="l" rtl="0">
              <a:spcBef>
                <a:spcPts val="0"/>
              </a:spcBef>
              <a:spcAft>
                <a:spcPts val="0"/>
              </a:spcAft>
              <a:buSzPts val="1300"/>
              <a:buChar char="-"/>
            </a:pPr>
            <a:r>
              <a:rPr lang="en" sz="1300"/>
              <a:t>Behavioral test, Qualitative</a:t>
            </a:r>
            <a:endParaRPr sz="1300"/>
          </a:p>
          <a:p>
            <a:pPr marL="914400" lvl="1" indent="-311150" algn="l" rtl="0">
              <a:spcBef>
                <a:spcPts val="0"/>
              </a:spcBef>
              <a:spcAft>
                <a:spcPts val="0"/>
              </a:spcAft>
              <a:buSzPts val="1300"/>
              <a:buChar char="-"/>
            </a:pPr>
            <a:r>
              <a:rPr lang="en" sz="1300"/>
              <a:t>On-site physicians and expert reviewers disagree on diagnosis</a:t>
            </a:r>
            <a:endParaRPr sz="1300"/>
          </a:p>
        </p:txBody>
      </p:sp>
      <p:pic>
        <p:nvPicPr>
          <p:cNvPr id="292" name="Google Shape;292;p15"/>
          <p:cNvPicPr preferRelativeResize="0"/>
          <p:nvPr/>
        </p:nvPicPr>
        <p:blipFill>
          <a:blip r:embed="rId3">
            <a:alphaModFix/>
          </a:blip>
          <a:stretch>
            <a:fillRect/>
          </a:stretch>
        </p:blipFill>
        <p:spPr>
          <a:xfrm>
            <a:off x="5521775" y="2626300"/>
            <a:ext cx="3107599" cy="2298125"/>
          </a:xfrm>
          <a:prstGeom prst="rect">
            <a:avLst/>
          </a:prstGeom>
          <a:noFill/>
          <a:ln>
            <a:noFill/>
          </a:ln>
        </p:spPr>
      </p:pic>
      <p:pic>
        <p:nvPicPr>
          <p:cNvPr id="293" name="Google Shape;293;p15"/>
          <p:cNvPicPr preferRelativeResize="0"/>
          <p:nvPr/>
        </p:nvPicPr>
        <p:blipFill>
          <a:blip r:embed="rId4">
            <a:alphaModFix/>
          </a:blip>
          <a:stretch>
            <a:fillRect/>
          </a:stretch>
        </p:blipFill>
        <p:spPr>
          <a:xfrm>
            <a:off x="5521775" y="403925"/>
            <a:ext cx="2978325" cy="208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1303800" y="598575"/>
            <a:ext cx="75564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TBI Biomarkers</a:t>
            </a:r>
            <a:endParaRPr/>
          </a:p>
        </p:txBody>
      </p:sp>
      <p:sp>
        <p:nvSpPr>
          <p:cNvPr id="299" name="Google Shape;299;p16"/>
          <p:cNvSpPr txBox="1">
            <a:spLocks noGrp="1"/>
          </p:cNvSpPr>
          <p:nvPr>
            <p:ph type="body" idx="1"/>
          </p:nvPr>
        </p:nvSpPr>
        <p:spPr>
          <a:xfrm>
            <a:off x="1123800" y="1505550"/>
            <a:ext cx="40596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Within minutes of brain damage, biomarkers Calpain-1 and MMP9 are upregulated</a:t>
            </a:r>
            <a:endParaRPr/>
          </a:p>
          <a:p>
            <a:pPr marL="914400" lvl="1" indent="-311150" algn="l" rtl="0">
              <a:spcBef>
                <a:spcPts val="0"/>
              </a:spcBef>
              <a:spcAft>
                <a:spcPts val="0"/>
              </a:spcAft>
              <a:buSzPts val="1300"/>
              <a:buChar char="-"/>
            </a:pPr>
            <a:r>
              <a:rPr lang="en" sz="1300"/>
              <a:t>Calpain-1 is an enzyme that breaks down cytoskeletal proteins</a:t>
            </a:r>
            <a:endParaRPr sz="1300"/>
          </a:p>
          <a:p>
            <a:pPr marL="914400" lvl="1" indent="-311150" algn="l" rtl="0">
              <a:spcBef>
                <a:spcPts val="0"/>
              </a:spcBef>
              <a:spcAft>
                <a:spcPts val="0"/>
              </a:spcAft>
              <a:buSzPts val="1300"/>
              <a:buChar char="-"/>
            </a:pPr>
            <a:r>
              <a:rPr lang="en" sz="1300"/>
              <a:t>MMP9 is an enzyme that breaks down ECM proteins</a:t>
            </a:r>
            <a:endParaRPr sz="1300"/>
          </a:p>
          <a:p>
            <a:pPr marL="457200" lvl="0" indent="-311150" algn="l" rtl="0">
              <a:spcBef>
                <a:spcPts val="0"/>
              </a:spcBef>
              <a:spcAft>
                <a:spcPts val="0"/>
              </a:spcAft>
              <a:buSzPts val="1300"/>
              <a:buChar char="-"/>
            </a:pPr>
            <a:r>
              <a:rPr lang="en"/>
              <a:t>Basically, Calpain-1 and MMP9 upregulation means neuron death</a:t>
            </a:r>
            <a:endParaRPr/>
          </a:p>
        </p:txBody>
      </p:sp>
      <p:pic>
        <p:nvPicPr>
          <p:cNvPr id="300" name="Google Shape;300;p16"/>
          <p:cNvPicPr preferRelativeResize="0"/>
          <p:nvPr/>
        </p:nvPicPr>
        <p:blipFill>
          <a:blip r:embed="rId3">
            <a:alphaModFix/>
          </a:blip>
          <a:stretch>
            <a:fillRect/>
          </a:stretch>
        </p:blipFill>
        <p:spPr>
          <a:xfrm>
            <a:off x="5836650" y="232463"/>
            <a:ext cx="3023550" cy="1346625"/>
          </a:xfrm>
          <a:prstGeom prst="rect">
            <a:avLst/>
          </a:prstGeom>
          <a:noFill/>
          <a:ln>
            <a:noFill/>
          </a:ln>
        </p:spPr>
      </p:pic>
      <p:pic>
        <p:nvPicPr>
          <p:cNvPr id="301" name="Google Shape;301;p16"/>
          <p:cNvPicPr preferRelativeResize="0"/>
          <p:nvPr/>
        </p:nvPicPr>
        <p:blipFill>
          <a:blip r:embed="rId4">
            <a:alphaModFix/>
          </a:blip>
          <a:stretch>
            <a:fillRect/>
          </a:stretch>
        </p:blipFill>
        <p:spPr>
          <a:xfrm>
            <a:off x="6074887" y="2200275"/>
            <a:ext cx="2547077" cy="2773799"/>
          </a:xfrm>
          <a:prstGeom prst="rect">
            <a:avLst/>
          </a:prstGeom>
          <a:noFill/>
          <a:ln>
            <a:noFill/>
          </a:ln>
        </p:spPr>
      </p:pic>
      <p:sp>
        <p:nvSpPr>
          <p:cNvPr id="302" name="Google Shape;302;p16"/>
          <p:cNvSpPr/>
          <p:nvPr/>
        </p:nvSpPr>
        <p:spPr>
          <a:xfrm>
            <a:off x="6145650" y="3530775"/>
            <a:ext cx="438000" cy="112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txBox="1"/>
          <p:nvPr/>
        </p:nvSpPr>
        <p:spPr>
          <a:xfrm>
            <a:off x="5712138" y="1579088"/>
            <a:ext cx="3654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434343"/>
                </a:solidFill>
                <a:latin typeface="Nunito"/>
                <a:ea typeface="Nunito"/>
                <a:cs typeface="Nunito"/>
                <a:sym typeface="Nunito"/>
              </a:rPr>
              <a:t>Kudryashev et al, ACS Sensors 2020</a:t>
            </a:r>
            <a:endParaRPr sz="1300">
              <a:solidFill>
                <a:srgbClr val="434343"/>
              </a:solidFill>
              <a:latin typeface="Nunito"/>
              <a:ea typeface="Nunito"/>
              <a:cs typeface="Nunito"/>
              <a:sym typeface="Nunito"/>
            </a:endParaRPr>
          </a:p>
        </p:txBody>
      </p:sp>
      <p:sp>
        <p:nvSpPr>
          <p:cNvPr id="304" name="Google Shape;304;p16"/>
          <p:cNvSpPr txBox="1"/>
          <p:nvPr/>
        </p:nvSpPr>
        <p:spPr>
          <a:xfrm>
            <a:off x="5712138" y="4758600"/>
            <a:ext cx="3654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434343"/>
                </a:solidFill>
                <a:latin typeface="Nunito"/>
                <a:ea typeface="Nunito"/>
                <a:cs typeface="Nunito"/>
                <a:sym typeface="Nunito"/>
              </a:rPr>
              <a:t>Hao Huang, Biosensors 2018</a:t>
            </a:r>
            <a:endParaRPr sz="1300">
              <a:solidFill>
                <a:srgbClr val="434343"/>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Engineered Activity-Based Nanosensor</a:t>
            </a:r>
            <a:endParaRPr/>
          </a:p>
        </p:txBody>
      </p:sp>
      <p:sp>
        <p:nvSpPr>
          <p:cNvPr id="310" name="Google Shape;310;p17"/>
          <p:cNvSpPr txBox="1">
            <a:spLocks noGrp="1"/>
          </p:cNvSpPr>
          <p:nvPr>
            <p:ph type="body" idx="1"/>
          </p:nvPr>
        </p:nvSpPr>
        <p:spPr>
          <a:xfrm>
            <a:off x="278750" y="1722950"/>
            <a:ext cx="3782100" cy="2819400"/>
          </a:xfrm>
          <a:prstGeom prst="rect">
            <a:avLst/>
          </a:prstGeom>
        </p:spPr>
        <p:txBody>
          <a:bodyPr spcFirstLastPara="1" wrap="square" lIns="91425" tIns="91425" rIns="91425" bIns="91425" anchor="t" anchorCtr="0">
            <a:noAutofit/>
          </a:bodyPr>
          <a:lstStyle/>
          <a:p>
            <a:pPr marL="457200" lvl="0" indent="-311467" algn="l" rtl="0">
              <a:lnSpc>
                <a:spcPct val="95000"/>
              </a:lnSpc>
              <a:spcBef>
                <a:spcPts val="0"/>
              </a:spcBef>
              <a:spcAft>
                <a:spcPts val="0"/>
              </a:spcAft>
              <a:buSzPts val="1305"/>
              <a:buChar char="-"/>
            </a:pPr>
            <a:r>
              <a:rPr lang="en" sz="1305"/>
              <a:t>Previously, the Kwon Lab created a calpain-1 specific probe to be cleaved (a fluorescent nanosensor)</a:t>
            </a:r>
            <a:endParaRPr sz="1305"/>
          </a:p>
          <a:p>
            <a:pPr marL="914400" lvl="1" indent="-311467" algn="l" rtl="0">
              <a:lnSpc>
                <a:spcPct val="95000"/>
              </a:lnSpc>
              <a:spcBef>
                <a:spcPts val="0"/>
              </a:spcBef>
              <a:spcAft>
                <a:spcPts val="0"/>
              </a:spcAft>
              <a:buSzPts val="1305"/>
              <a:buChar char="-"/>
            </a:pPr>
            <a:r>
              <a:rPr lang="en" sz="1305"/>
              <a:t>Measuring the amount of cleaved probe rather than calpain-1 itself</a:t>
            </a:r>
            <a:endParaRPr sz="1305"/>
          </a:p>
          <a:p>
            <a:pPr marL="914400" lvl="1" indent="-311467" algn="l" rtl="0">
              <a:lnSpc>
                <a:spcPct val="95000"/>
              </a:lnSpc>
              <a:spcBef>
                <a:spcPts val="0"/>
              </a:spcBef>
              <a:spcAft>
                <a:spcPts val="0"/>
              </a:spcAft>
              <a:buSzPts val="1305"/>
              <a:buChar char="-"/>
            </a:pPr>
            <a:r>
              <a:rPr lang="en" sz="1305"/>
              <a:t>Called a nanosensor since amount that enters the brain is size-dependent (5-10nm)</a:t>
            </a:r>
            <a:endParaRPr sz="1305"/>
          </a:p>
          <a:p>
            <a:pPr marL="457200" lvl="0" indent="-311467" algn="l" rtl="0">
              <a:lnSpc>
                <a:spcPct val="95000"/>
              </a:lnSpc>
              <a:spcBef>
                <a:spcPts val="0"/>
              </a:spcBef>
              <a:spcAft>
                <a:spcPts val="0"/>
              </a:spcAft>
              <a:buSzPts val="1305"/>
              <a:buChar char="-"/>
            </a:pPr>
            <a:r>
              <a:rPr lang="en" sz="1305"/>
              <a:t>Previous design utilized FRET for in vivo diagnostics</a:t>
            </a:r>
            <a:endParaRPr sz="1305"/>
          </a:p>
          <a:p>
            <a:pPr marL="914400" lvl="1" indent="-311467" algn="l" rtl="0">
              <a:lnSpc>
                <a:spcPct val="95000"/>
              </a:lnSpc>
              <a:spcBef>
                <a:spcPts val="0"/>
              </a:spcBef>
              <a:spcAft>
                <a:spcPts val="0"/>
              </a:spcAft>
              <a:buSzPts val="1305"/>
              <a:buChar char="-"/>
            </a:pPr>
            <a:r>
              <a:rPr lang="en" sz="1305"/>
              <a:t>Fluorescence signal increases with increased calpain-1 activity</a:t>
            </a:r>
            <a:endParaRPr sz="1305" b="1"/>
          </a:p>
          <a:p>
            <a:pPr marL="0" lvl="0" indent="0" algn="l" rtl="0">
              <a:lnSpc>
                <a:spcPct val="95000"/>
              </a:lnSpc>
              <a:spcBef>
                <a:spcPts val="1200"/>
              </a:spcBef>
              <a:spcAft>
                <a:spcPts val="1200"/>
              </a:spcAft>
              <a:buSzPts val="935"/>
              <a:buNone/>
            </a:pPr>
            <a:endParaRPr sz="1305"/>
          </a:p>
        </p:txBody>
      </p:sp>
      <p:sp>
        <p:nvSpPr>
          <p:cNvPr id="311" name="Google Shape;311;p17"/>
          <p:cNvSpPr txBox="1"/>
          <p:nvPr/>
        </p:nvSpPr>
        <p:spPr>
          <a:xfrm>
            <a:off x="4656913" y="4616050"/>
            <a:ext cx="3654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434343"/>
                </a:solidFill>
                <a:latin typeface="Nunito"/>
                <a:ea typeface="Nunito"/>
                <a:cs typeface="Nunito"/>
                <a:sym typeface="Nunito"/>
              </a:rPr>
              <a:t>Kudryashev et al, ACS Sensors 2020</a:t>
            </a:r>
            <a:endParaRPr sz="1300">
              <a:solidFill>
                <a:srgbClr val="434343"/>
              </a:solidFill>
              <a:latin typeface="Nunito"/>
              <a:ea typeface="Nunito"/>
              <a:cs typeface="Nunito"/>
              <a:sym typeface="Nunito"/>
            </a:endParaRPr>
          </a:p>
        </p:txBody>
      </p:sp>
      <p:pic>
        <p:nvPicPr>
          <p:cNvPr id="312" name="Google Shape;312;p17"/>
          <p:cNvPicPr preferRelativeResize="0"/>
          <p:nvPr/>
        </p:nvPicPr>
        <p:blipFill>
          <a:blip r:embed="rId3">
            <a:alphaModFix/>
          </a:blip>
          <a:stretch>
            <a:fillRect/>
          </a:stretch>
        </p:blipFill>
        <p:spPr>
          <a:xfrm>
            <a:off x="4420075" y="1695900"/>
            <a:ext cx="4429250" cy="945175"/>
          </a:xfrm>
          <a:prstGeom prst="rect">
            <a:avLst/>
          </a:prstGeom>
          <a:noFill/>
          <a:ln>
            <a:noFill/>
          </a:ln>
        </p:spPr>
      </p:pic>
      <p:pic>
        <p:nvPicPr>
          <p:cNvPr id="313" name="Google Shape;313;p17"/>
          <p:cNvPicPr preferRelativeResize="0"/>
          <p:nvPr/>
        </p:nvPicPr>
        <p:blipFill>
          <a:blip r:embed="rId4">
            <a:alphaModFix/>
          </a:blip>
          <a:stretch>
            <a:fillRect/>
          </a:stretch>
        </p:blipFill>
        <p:spPr>
          <a:xfrm>
            <a:off x="4420074" y="2727699"/>
            <a:ext cx="2690800" cy="1801750"/>
          </a:xfrm>
          <a:prstGeom prst="rect">
            <a:avLst/>
          </a:prstGeom>
          <a:noFill/>
          <a:ln>
            <a:noFill/>
          </a:ln>
        </p:spPr>
      </p:pic>
      <p:pic>
        <p:nvPicPr>
          <p:cNvPr id="314" name="Google Shape;314;p17"/>
          <p:cNvPicPr preferRelativeResize="0"/>
          <p:nvPr/>
        </p:nvPicPr>
        <p:blipFill>
          <a:blip r:embed="rId5">
            <a:alphaModFix/>
          </a:blip>
          <a:stretch>
            <a:fillRect/>
          </a:stretch>
        </p:blipFill>
        <p:spPr>
          <a:xfrm>
            <a:off x="7110873" y="2739100"/>
            <a:ext cx="1900100" cy="188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Engineered Activity-Based Nanosensor</a:t>
            </a:r>
            <a:endParaRPr/>
          </a:p>
        </p:txBody>
      </p:sp>
      <p:sp>
        <p:nvSpPr>
          <p:cNvPr id="320" name="Google Shape;320;p18"/>
          <p:cNvSpPr txBox="1">
            <a:spLocks noGrp="1"/>
          </p:cNvSpPr>
          <p:nvPr>
            <p:ph type="body" idx="1"/>
          </p:nvPr>
        </p:nvSpPr>
        <p:spPr>
          <a:xfrm>
            <a:off x="219025" y="1722950"/>
            <a:ext cx="3841800" cy="2819400"/>
          </a:xfrm>
          <a:prstGeom prst="rect">
            <a:avLst/>
          </a:prstGeom>
        </p:spPr>
        <p:txBody>
          <a:bodyPr spcFirstLastPara="1" wrap="square" lIns="91425" tIns="91425" rIns="91425" bIns="91425" anchor="t" anchorCtr="0">
            <a:noAutofit/>
          </a:bodyPr>
          <a:lstStyle/>
          <a:p>
            <a:pPr marL="457200" lvl="0" indent="-311467" algn="l" rtl="0">
              <a:lnSpc>
                <a:spcPct val="95000"/>
              </a:lnSpc>
              <a:spcBef>
                <a:spcPts val="0"/>
              </a:spcBef>
              <a:spcAft>
                <a:spcPts val="0"/>
              </a:spcAft>
              <a:buSzPts val="1305"/>
              <a:buChar char="-"/>
            </a:pPr>
            <a:r>
              <a:rPr lang="en" sz="1305"/>
              <a:t>How do we utilize the technology developed for portable and inexpensive diagnostics?</a:t>
            </a:r>
            <a:endParaRPr sz="1305"/>
          </a:p>
          <a:p>
            <a:pPr marL="457200" lvl="0" indent="-311467" algn="l" rtl="0">
              <a:lnSpc>
                <a:spcPct val="95000"/>
              </a:lnSpc>
              <a:spcBef>
                <a:spcPts val="0"/>
              </a:spcBef>
              <a:spcAft>
                <a:spcPts val="0"/>
              </a:spcAft>
              <a:buSzPts val="1305"/>
              <a:buChar char="-"/>
            </a:pPr>
            <a:r>
              <a:rPr lang="en" sz="1305"/>
              <a:t>Redesign probe from FRET sensing to analyte that can be capture in vitro via antibodies</a:t>
            </a:r>
            <a:endParaRPr sz="1305"/>
          </a:p>
          <a:p>
            <a:pPr marL="914400" lvl="1" indent="-311467" algn="l" rtl="0">
              <a:lnSpc>
                <a:spcPct val="95000"/>
              </a:lnSpc>
              <a:spcBef>
                <a:spcPts val="0"/>
              </a:spcBef>
              <a:spcAft>
                <a:spcPts val="0"/>
              </a:spcAft>
              <a:buSzPts val="1305"/>
              <a:buChar char="-"/>
            </a:pPr>
            <a:r>
              <a:rPr lang="en" sz="1305"/>
              <a:t>Sample taken from patient in blood or urine</a:t>
            </a:r>
            <a:endParaRPr sz="1305"/>
          </a:p>
          <a:p>
            <a:pPr marL="914400" lvl="1" indent="-311467" algn="l" rtl="0">
              <a:lnSpc>
                <a:spcPct val="95000"/>
              </a:lnSpc>
              <a:spcBef>
                <a:spcPts val="0"/>
              </a:spcBef>
              <a:spcAft>
                <a:spcPts val="0"/>
              </a:spcAft>
              <a:buSzPts val="1305"/>
              <a:buChar char="-"/>
            </a:pPr>
            <a:r>
              <a:rPr lang="en" sz="1305"/>
              <a:t>Attach fluorescent marker for quantitative measurement</a:t>
            </a:r>
            <a:endParaRPr sz="1305"/>
          </a:p>
          <a:p>
            <a:pPr marL="0" lvl="0" indent="0" algn="l" rtl="0">
              <a:lnSpc>
                <a:spcPct val="95000"/>
              </a:lnSpc>
              <a:spcBef>
                <a:spcPts val="1200"/>
              </a:spcBef>
              <a:spcAft>
                <a:spcPts val="1200"/>
              </a:spcAft>
              <a:buNone/>
            </a:pPr>
            <a:r>
              <a:rPr lang="en" sz="1305"/>
              <a:t>Solution: </a:t>
            </a:r>
            <a:r>
              <a:rPr lang="en" sz="1305" b="1"/>
              <a:t>Fluorescent Lateral Flow Assay! (LFA)</a:t>
            </a:r>
            <a:endParaRPr sz="1305" b="1"/>
          </a:p>
        </p:txBody>
      </p:sp>
      <p:sp>
        <p:nvSpPr>
          <p:cNvPr id="321" name="Google Shape;321;p18"/>
          <p:cNvSpPr txBox="1"/>
          <p:nvPr/>
        </p:nvSpPr>
        <p:spPr>
          <a:xfrm>
            <a:off x="4656913" y="4616050"/>
            <a:ext cx="3654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434343"/>
                </a:solidFill>
                <a:latin typeface="Nunito"/>
                <a:ea typeface="Nunito"/>
                <a:cs typeface="Nunito"/>
                <a:sym typeface="Nunito"/>
              </a:rPr>
              <a:t>Kudryashev et al, ACS Sensors 2020</a:t>
            </a:r>
            <a:endParaRPr sz="1300">
              <a:solidFill>
                <a:srgbClr val="434343"/>
              </a:solidFill>
              <a:latin typeface="Nunito"/>
              <a:ea typeface="Nunito"/>
              <a:cs typeface="Nunito"/>
              <a:sym typeface="Nunito"/>
            </a:endParaRPr>
          </a:p>
        </p:txBody>
      </p:sp>
      <p:pic>
        <p:nvPicPr>
          <p:cNvPr id="322" name="Google Shape;322;p18"/>
          <p:cNvPicPr preferRelativeResize="0"/>
          <p:nvPr/>
        </p:nvPicPr>
        <p:blipFill>
          <a:blip r:embed="rId3">
            <a:alphaModFix/>
          </a:blip>
          <a:stretch>
            <a:fillRect/>
          </a:stretch>
        </p:blipFill>
        <p:spPr>
          <a:xfrm>
            <a:off x="4420075" y="1695900"/>
            <a:ext cx="4429250" cy="945175"/>
          </a:xfrm>
          <a:prstGeom prst="rect">
            <a:avLst/>
          </a:prstGeom>
          <a:noFill/>
          <a:ln>
            <a:noFill/>
          </a:ln>
          <a:effectLst>
            <a:outerShdw blurRad="57150" dist="19050" dir="5400000" algn="bl" rotWithShape="0">
              <a:srgbClr val="000000">
                <a:alpha val="0"/>
              </a:srgbClr>
            </a:outerShdw>
            <a:reflection endPos="30000" dist="38100" dir="5400000" fadeDir="5400012" sy="-100000" algn="bl" rotWithShape="0"/>
          </a:effectLst>
        </p:spPr>
      </p:pic>
      <p:pic>
        <p:nvPicPr>
          <p:cNvPr id="323" name="Google Shape;323;p18"/>
          <p:cNvPicPr preferRelativeResize="0"/>
          <p:nvPr/>
        </p:nvPicPr>
        <p:blipFill>
          <a:blip r:embed="rId4">
            <a:alphaModFix/>
          </a:blip>
          <a:stretch>
            <a:fillRect/>
          </a:stretch>
        </p:blipFill>
        <p:spPr>
          <a:xfrm>
            <a:off x="4420074" y="2727699"/>
            <a:ext cx="2690800" cy="1801750"/>
          </a:xfrm>
          <a:prstGeom prst="rect">
            <a:avLst/>
          </a:prstGeom>
          <a:noFill/>
          <a:ln>
            <a:noFill/>
          </a:ln>
        </p:spPr>
      </p:pic>
      <p:pic>
        <p:nvPicPr>
          <p:cNvPr id="324" name="Google Shape;324;p18"/>
          <p:cNvPicPr preferRelativeResize="0"/>
          <p:nvPr/>
        </p:nvPicPr>
        <p:blipFill>
          <a:blip r:embed="rId5">
            <a:alphaModFix/>
          </a:blip>
          <a:stretch>
            <a:fillRect/>
          </a:stretch>
        </p:blipFill>
        <p:spPr>
          <a:xfrm>
            <a:off x="7110873" y="2739100"/>
            <a:ext cx="1900100" cy="188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Overview</a:t>
            </a:r>
            <a:endParaRPr/>
          </a:p>
        </p:txBody>
      </p:sp>
      <p:pic>
        <p:nvPicPr>
          <p:cNvPr id="330" name="Google Shape;330;p19"/>
          <p:cNvPicPr preferRelativeResize="0"/>
          <p:nvPr/>
        </p:nvPicPr>
        <p:blipFill rotWithShape="1">
          <a:blip r:embed="rId3">
            <a:alphaModFix/>
          </a:blip>
          <a:srcRect t="7732"/>
          <a:stretch/>
        </p:blipFill>
        <p:spPr>
          <a:xfrm>
            <a:off x="1303800" y="1213800"/>
            <a:ext cx="7252202" cy="3764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the LFA Works</a:t>
            </a:r>
            <a:endParaRPr/>
          </a:p>
        </p:txBody>
      </p:sp>
      <p:sp>
        <p:nvSpPr>
          <p:cNvPr id="336" name="Google Shape;336;p20"/>
          <p:cNvSpPr txBox="1">
            <a:spLocks noGrp="1"/>
          </p:cNvSpPr>
          <p:nvPr>
            <p:ph type="body" idx="1"/>
          </p:nvPr>
        </p:nvSpPr>
        <p:spPr>
          <a:xfrm>
            <a:off x="1303800" y="1483650"/>
            <a:ext cx="2839500" cy="2819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 sz="1302"/>
              <a:t>-Transition from in vivo imaging to in vitro analysis</a:t>
            </a:r>
            <a:endParaRPr sz="1302"/>
          </a:p>
          <a:p>
            <a:pPr marL="0" lvl="0" indent="0" algn="l" rtl="0">
              <a:lnSpc>
                <a:spcPct val="95000"/>
              </a:lnSpc>
              <a:spcBef>
                <a:spcPts val="1200"/>
              </a:spcBef>
              <a:spcAft>
                <a:spcPts val="0"/>
              </a:spcAft>
              <a:buSzPts val="1018"/>
              <a:buNone/>
            </a:pPr>
            <a:r>
              <a:rPr lang="en" sz="1302"/>
              <a:t>-Multiple components: sample pad, conjugate pad, test line, control line, absorbent pad</a:t>
            </a:r>
            <a:endParaRPr sz="1302"/>
          </a:p>
          <a:p>
            <a:pPr marL="0" lvl="0" indent="0" algn="l" rtl="0">
              <a:lnSpc>
                <a:spcPct val="95000"/>
              </a:lnSpc>
              <a:spcBef>
                <a:spcPts val="1200"/>
              </a:spcBef>
              <a:spcAft>
                <a:spcPts val="0"/>
              </a:spcAft>
              <a:buSzPts val="1018"/>
              <a:buNone/>
            </a:pPr>
            <a:r>
              <a:rPr lang="en" sz="1302"/>
              <a:t>-Conjugate binds to both the control line and shed analyte</a:t>
            </a:r>
            <a:endParaRPr sz="1302"/>
          </a:p>
          <a:p>
            <a:pPr marL="0" lvl="0" indent="0" algn="l" rtl="0">
              <a:lnSpc>
                <a:spcPct val="95000"/>
              </a:lnSpc>
              <a:spcBef>
                <a:spcPts val="1200"/>
              </a:spcBef>
              <a:spcAft>
                <a:spcPts val="0"/>
              </a:spcAft>
              <a:buSzPts val="1018"/>
              <a:buNone/>
            </a:pPr>
            <a:r>
              <a:rPr lang="en" sz="1302"/>
              <a:t>-Capture ligand: fluorescein amidite (FAM)</a:t>
            </a:r>
            <a:endParaRPr sz="1302"/>
          </a:p>
          <a:p>
            <a:pPr marL="0" lvl="0" indent="0" algn="l" rtl="0">
              <a:lnSpc>
                <a:spcPct val="95000"/>
              </a:lnSpc>
              <a:spcBef>
                <a:spcPts val="1200"/>
              </a:spcBef>
              <a:spcAft>
                <a:spcPts val="0"/>
              </a:spcAft>
              <a:buSzPts val="1018"/>
              <a:buNone/>
            </a:pPr>
            <a:r>
              <a:rPr lang="en" sz="1302"/>
              <a:t>-Fluorescence signal increases as a function of increased binding of labeled analyte or conjugate</a:t>
            </a:r>
            <a:endParaRPr sz="1302"/>
          </a:p>
          <a:p>
            <a:pPr marL="0" lvl="0" indent="0" algn="l" rtl="0">
              <a:lnSpc>
                <a:spcPct val="95000"/>
              </a:lnSpc>
              <a:spcBef>
                <a:spcPts val="1200"/>
              </a:spcBef>
              <a:spcAft>
                <a:spcPts val="1200"/>
              </a:spcAft>
              <a:buSzPts val="1018"/>
              <a:buNone/>
            </a:pPr>
            <a:endParaRPr sz="1302"/>
          </a:p>
        </p:txBody>
      </p:sp>
      <p:pic>
        <p:nvPicPr>
          <p:cNvPr id="337" name="Google Shape;337;p20"/>
          <p:cNvPicPr preferRelativeResize="0"/>
          <p:nvPr/>
        </p:nvPicPr>
        <p:blipFill>
          <a:blip r:embed="rId3">
            <a:alphaModFix/>
          </a:blip>
          <a:stretch>
            <a:fillRect/>
          </a:stretch>
        </p:blipFill>
        <p:spPr>
          <a:xfrm>
            <a:off x="4143376" y="1559850"/>
            <a:ext cx="4587364" cy="295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Characterization of the Reporter Molecule</a:t>
            </a:r>
            <a:endParaRPr/>
          </a:p>
        </p:txBody>
      </p:sp>
      <p:sp>
        <p:nvSpPr>
          <p:cNvPr id="343" name="Google Shape;343;p21"/>
          <p:cNvSpPr txBox="1">
            <a:spLocks noGrp="1"/>
          </p:cNvSpPr>
          <p:nvPr>
            <p:ph type="body" idx="1"/>
          </p:nvPr>
        </p:nvSpPr>
        <p:spPr>
          <a:xfrm>
            <a:off x="1303800" y="1369225"/>
            <a:ext cx="3883800" cy="16350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305"/>
              <a:t>-Challenge: fluorescence quantification instead of colorimetric binary assay</a:t>
            </a:r>
            <a:endParaRPr sz="1305"/>
          </a:p>
          <a:p>
            <a:pPr marL="0" lvl="0" indent="0" algn="l" rtl="0">
              <a:lnSpc>
                <a:spcPct val="95000"/>
              </a:lnSpc>
              <a:spcBef>
                <a:spcPts val="1200"/>
              </a:spcBef>
              <a:spcAft>
                <a:spcPts val="0"/>
              </a:spcAft>
              <a:buSzPts val="935"/>
              <a:buNone/>
            </a:pPr>
            <a:r>
              <a:rPr lang="en" sz="1305"/>
              <a:t>-Imaging using Kwon lab’s Odyssey LI-COR fluorescence scanner using 800 nm excitation</a:t>
            </a:r>
            <a:endParaRPr sz="1305"/>
          </a:p>
          <a:p>
            <a:pPr marL="0" lvl="0" indent="0" algn="l" rtl="0">
              <a:lnSpc>
                <a:spcPct val="95000"/>
              </a:lnSpc>
              <a:spcBef>
                <a:spcPts val="1200"/>
              </a:spcBef>
              <a:spcAft>
                <a:spcPts val="0"/>
              </a:spcAft>
              <a:buSzPts val="935"/>
              <a:buNone/>
            </a:pPr>
            <a:r>
              <a:rPr lang="en" sz="1305"/>
              <a:t>-Determine ideal concentration of streptavidin-fluorophore to be used in conjugate pad</a:t>
            </a:r>
            <a:endParaRPr sz="1305"/>
          </a:p>
          <a:p>
            <a:pPr marL="0" lvl="0" indent="0" algn="l" rtl="0">
              <a:lnSpc>
                <a:spcPct val="95000"/>
              </a:lnSpc>
              <a:spcBef>
                <a:spcPts val="1200"/>
              </a:spcBef>
              <a:spcAft>
                <a:spcPts val="0"/>
              </a:spcAft>
              <a:buSzPts val="935"/>
              <a:buNone/>
            </a:pPr>
            <a:endParaRPr sz="1305"/>
          </a:p>
          <a:p>
            <a:pPr marL="0" lvl="0" indent="0" algn="l" rtl="0">
              <a:lnSpc>
                <a:spcPct val="95000"/>
              </a:lnSpc>
              <a:spcBef>
                <a:spcPts val="1200"/>
              </a:spcBef>
              <a:spcAft>
                <a:spcPts val="1200"/>
              </a:spcAft>
              <a:buSzPts val="935"/>
              <a:buNone/>
            </a:pPr>
            <a:endParaRPr sz="1305"/>
          </a:p>
        </p:txBody>
      </p:sp>
      <p:pic>
        <p:nvPicPr>
          <p:cNvPr id="344" name="Google Shape;344;p21"/>
          <p:cNvPicPr preferRelativeResize="0"/>
          <p:nvPr/>
        </p:nvPicPr>
        <p:blipFill>
          <a:blip r:embed="rId3">
            <a:alphaModFix/>
          </a:blip>
          <a:stretch>
            <a:fillRect/>
          </a:stretch>
        </p:blipFill>
        <p:spPr>
          <a:xfrm rot="5400000">
            <a:off x="6265938" y="403198"/>
            <a:ext cx="1634918" cy="3109400"/>
          </a:xfrm>
          <a:prstGeom prst="rect">
            <a:avLst/>
          </a:prstGeom>
          <a:noFill/>
          <a:ln>
            <a:noFill/>
          </a:ln>
        </p:spPr>
      </p:pic>
      <p:pic>
        <p:nvPicPr>
          <p:cNvPr id="345" name="Google Shape;345;p21"/>
          <p:cNvPicPr preferRelativeResize="0"/>
          <p:nvPr/>
        </p:nvPicPr>
        <p:blipFill rotWithShape="1">
          <a:blip r:embed="rId4">
            <a:alphaModFix/>
          </a:blip>
          <a:srcRect l="6384"/>
          <a:stretch/>
        </p:blipFill>
        <p:spPr>
          <a:xfrm>
            <a:off x="5414975" y="2775350"/>
            <a:ext cx="3336825" cy="2197950"/>
          </a:xfrm>
          <a:prstGeom prst="rect">
            <a:avLst/>
          </a:prstGeom>
          <a:noFill/>
          <a:ln>
            <a:noFill/>
          </a:ln>
        </p:spPr>
      </p:pic>
      <p:pic>
        <p:nvPicPr>
          <p:cNvPr id="346" name="Google Shape;346;p21"/>
          <p:cNvPicPr preferRelativeResize="0"/>
          <p:nvPr/>
        </p:nvPicPr>
        <p:blipFill rotWithShape="1">
          <a:blip r:embed="rId5">
            <a:alphaModFix/>
          </a:blip>
          <a:srcRect t="4401" b="4282"/>
          <a:stretch/>
        </p:blipFill>
        <p:spPr>
          <a:xfrm>
            <a:off x="1896226" y="3080425"/>
            <a:ext cx="2717600" cy="204782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874</Words>
  <Application>Microsoft Macintosh PowerPoint</Application>
  <PresentationFormat>On-screen Show (16:9)</PresentationFormat>
  <Paragraphs>120</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Maven Pro</vt:lpstr>
      <vt:lpstr>Arial</vt:lpstr>
      <vt:lpstr>Nunito</vt:lpstr>
      <vt:lpstr>Momentum</vt:lpstr>
      <vt:lpstr>Team 7: Portable and Inexpensive Fluorescence Imaging for Traumatic Brain Injury Diagnostics</vt:lpstr>
      <vt:lpstr>Traumatic Brain Injury (TBI) Background </vt:lpstr>
      <vt:lpstr>TBI Diagnosis Methods</vt:lpstr>
      <vt:lpstr>TBI Biomarkers</vt:lpstr>
      <vt:lpstr>Engineered Activity-Based Nanosensor</vt:lpstr>
      <vt:lpstr>Engineered Activity-Based Nanosensor</vt:lpstr>
      <vt:lpstr>Project Overview</vt:lpstr>
      <vt:lpstr>How the LFA Works</vt:lpstr>
      <vt:lpstr>Characterization of the Reporter Molecule</vt:lpstr>
      <vt:lpstr>LFA Optimization</vt:lpstr>
      <vt:lpstr>LFA Characterization</vt:lpstr>
      <vt:lpstr>Imaging Setup Design</vt:lpstr>
      <vt:lpstr>Raspberry PI Code</vt:lpstr>
      <vt:lpstr>Imaging Setup Optimizations</vt:lpstr>
      <vt:lpstr>PowerPoint Presentation</vt:lpstr>
      <vt:lpstr>Summary/Discussion</vt:lpstr>
      <vt:lpstr>Future Directions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7: Portable and Inexpensive Fluorescence Imaging for Traumatic Brain Injury Diagnostics</dc:title>
  <cp:lastModifiedBy>Karthik Raj</cp:lastModifiedBy>
  <cp:revision>1</cp:revision>
  <dcterms:modified xsi:type="dcterms:W3CDTF">2024-02-03T21:56:31Z</dcterms:modified>
</cp:coreProperties>
</file>